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9" r:id="rId4"/>
    <p:sldId id="27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66FFFF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CBA83-CB69-483C-88A7-EAF7074BF7DB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19584-A5AD-42E3-9B1E-34431F6C56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8240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19584-A5AD-42E3-9B1E-34431F6C56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1193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19584-A5AD-42E3-9B1E-34431F6C56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8710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19584-A5AD-42E3-9B1E-34431F6C56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0516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19584-A5AD-42E3-9B1E-34431F6C56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7665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566A-0A7D-4847-B64E-54EB5A32400F}" type="datetime1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471-328A-4551-A322-9E791EBBE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BB9B-09AB-42EC-BC0A-406894B241EC}" type="datetime1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471-328A-4551-A322-9E791EBBE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542B-6CD1-4D7D-9544-07CED91357A9}" type="datetime1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471-328A-4551-A322-9E791EBBE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A83-3EA0-4533-A12F-2072F795425F}" type="datetime1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471-328A-4551-A322-9E791EBBE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2434-86A2-425F-B4A6-7468DCF4F9E4}" type="datetime1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471-328A-4551-A322-9E791EBBE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2214-AFAB-4837-BDB3-343AC51F1673}" type="datetime1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471-328A-4551-A322-9E791EBBE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05A6-4E2E-4329-82A3-343E5F7CE5FD}" type="datetime1">
              <a:rPr lang="en-US" smtClean="0"/>
              <a:pPr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471-328A-4551-A322-9E791EBBE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579B-D5D8-4FBB-8068-FE20CBB37EBD}" type="datetime1">
              <a:rPr lang="en-US" smtClean="0"/>
              <a:pPr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471-328A-4551-A322-9E791EBBE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7CDC-03EA-4186-8115-7F5D0877EA94}" type="datetime1">
              <a:rPr lang="en-US" smtClean="0"/>
              <a:pPr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471-328A-4551-A322-9E791EBBE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4128-3C4E-4F02-B54B-DDDCF12D68A8}" type="datetime1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471-328A-4551-A322-9E791EBBE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AA4B-ADF6-42D4-9B63-3C601863CD7A}" type="datetime1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471-328A-4551-A322-9E791EBBE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corykennedy.files.wordpress.com/2008/10/clouds.jpg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39679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039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0D5F8-245F-4EC3-A4E7-959AAFA2915B}" type="datetime1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7F471-328A-4551-A322-9E791EBBE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oper Black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ebdings" pitchFamily="18" charset="2"/>
        <a:buChar char=""/>
        <a:defRPr sz="3200" b="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ebdings" pitchFamily="18" charset="2"/>
        <a:buChar char=""/>
        <a:defRPr sz="3200" b="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ebdings" pitchFamily="18" charset="2"/>
        <a:buChar char=""/>
        <a:defRPr sz="3200" b="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ebdings" pitchFamily="18" charset="2"/>
        <a:buChar char=""/>
        <a:defRPr sz="3200" b="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ebdings" pitchFamily="18" charset="2"/>
        <a:buChar char=""/>
        <a:defRPr sz="3200" b="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Atmospheric Moisture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Earth Science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471-328A-4551-A322-9E791EBBEF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Moisture in the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609600"/>
          </a:xfrm>
        </p:spPr>
        <p:txBody>
          <a:bodyPr/>
          <a:lstStyle/>
          <a:p>
            <a:r>
              <a:rPr lang="en-US" dirty="0"/>
              <a:t>Humidity is the moisture in the air.</a:t>
            </a:r>
          </a:p>
          <a:p>
            <a:endParaRPr lang="en-US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703414" y="3056860"/>
            <a:ext cx="3581400" cy="3352800"/>
            <a:chOff x="2300" y="5238"/>
            <a:chExt cx="3260" cy="3440"/>
          </a:xfrm>
        </p:grpSpPr>
        <p:sp>
          <p:nvSpPr>
            <p:cNvPr id="2051" name="Oval 3"/>
            <p:cNvSpPr>
              <a:spLocks noChangeArrowheads="1"/>
            </p:cNvSpPr>
            <p:nvPr/>
          </p:nvSpPr>
          <p:spPr bwMode="auto">
            <a:xfrm>
              <a:off x="2300" y="5238"/>
              <a:ext cx="3260" cy="34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" name="AutoShape 4"/>
            <p:cNvSpPr>
              <a:spLocks noChangeAspect="1" noEditPoints="1" noChangeArrowheads="1"/>
            </p:cNvSpPr>
            <p:nvPr/>
          </p:nvSpPr>
          <p:spPr bwMode="auto">
            <a:xfrm rot="11032010">
              <a:off x="2722" y="6655"/>
              <a:ext cx="739" cy="49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AutoShape 5"/>
            <p:cNvSpPr>
              <a:spLocks noChangeAspect="1" noEditPoints="1" noChangeArrowheads="1"/>
            </p:cNvSpPr>
            <p:nvPr/>
          </p:nvSpPr>
          <p:spPr bwMode="auto">
            <a:xfrm rot="11032010">
              <a:off x="3221" y="8030"/>
              <a:ext cx="739" cy="49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AutoShape 6"/>
            <p:cNvSpPr>
              <a:spLocks noChangeAspect="1" noEditPoints="1" noChangeArrowheads="1"/>
            </p:cNvSpPr>
            <p:nvPr/>
          </p:nvSpPr>
          <p:spPr bwMode="auto">
            <a:xfrm rot="11032010">
              <a:off x="4080" y="7150"/>
              <a:ext cx="739" cy="49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AutoShape 7"/>
            <p:cNvSpPr>
              <a:spLocks noChangeAspect="1" noEditPoints="1" noChangeArrowheads="1"/>
            </p:cNvSpPr>
            <p:nvPr/>
          </p:nvSpPr>
          <p:spPr bwMode="auto">
            <a:xfrm rot="11032010">
              <a:off x="3960" y="5523"/>
              <a:ext cx="739" cy="49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2750" y="607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3630" y="555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2490" y="7259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3350" y="7499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3630" y="699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590" y="607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3630" y="619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330" y="807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64" name="Picture 16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590" y="679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65" name="Picture 17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3370" y="583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66" name="Picture 18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5020" y="619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67" name="Picture 19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850" y="761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68" name="Picture 20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3890" y="655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070" y="771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5110" y="699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3110" y="547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3110" y="619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2380" y="663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330" y="643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75" name="Picture 27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070" y="619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76" name="Picture 28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850" y="655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77" name="Picture 29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2850" y="771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78" name="Picture 30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3810" y="7499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79" name="Picture 31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3010" y="7259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80" name="Picture 3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850" y="5718"/>
              <a:ext cx="260" cy="360"/>
            </a:xfrm>
            <a:prstGeom prst="rect">
              <a:avLst/>
            </a:prstGeom>
            <a:noFill/>
          </p:spPr>
        </p:pic>
      </p:grpSp>
      <p:grpSp>
        <p:nvGrpSpPr>
          <p:cNvPr id="2081" name="Group 33"/>
          <p:cNvGrpSpPr>
            <a:grpSpLocks/>
          </p:cNvGrpSpPr>
          <p:nvPr/>
        </p:nvGrpSpPr>
        <p:grpSpPr bwMode="auto">
          <a:xfrm>
            <a:off x="4970614" y="3056860"/>
            <a:ext cx="3581400" cy="3352800"/>
            <a:chOff x="7560" y="5238"/>
            <a:chExt cx="3260" cy="3440"/>
          </a:xfrm>
        </p:grpSpPr>
        <p:sp>
          <p:nvSpPr>
            <p:cNvPr id="2082" name="Oval 34"/>
            <p:cNvSpPr>
              <a:spLocks noChangeArrowheads="1"/>
            </p:cNvSpPr>
            <p:nvPr/>
          </p:nvSpPr>
          <p:spPr bwMode="auto">
            <a:xfrm>
              <a:off x="7560" y="5238"/>
              <a:ext cx="3260" cy="34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3" name="AutoShape 35"/>
            <p:cNvSpPr>
              <a:spLocks noChangeAspect="1" noEditPoints="1" noChangeArrowheads="1"/>
            </p:cNvSpPr>
            <p:nvPr/>
          </p:nvSpPr>
          <p:spPr bwMode="auto">
            <a:xfrm rot="11032010">
              <a:off x="8117" y="5670"/>
              <a:ext cx="739" cy="49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4" name="AutoShape 36"/>
            <p:cNvSpPr>
              <a:spLocks noChangeAspect="1" noEditPoints="1" noChangeArrowheads="1"/>
            </p:cNvSpPr>
            <p:nvPr/>
          </p:nvSpPr>
          <p:spPr bwMode="auto">
            <a:xfrm rot="11032010">
              <a:off x="7781" y="6405"/>
              <a:ext cx="739" cy="49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5" name="AutoShape 37"/>
            <p:cNvSpPr>
              <a:spLocks noChangeAspect="1" noEditPoints="1" noChangeArrowheads="1"/>
            </p:cNvSpPr>
            <p:nvPr/>
          </p:nvSpPr>
          <p:spPr bwMode="auto">
            <a:xfrm rot="11032010">
              <a:off x="9096" y="5415"/>
              <a:ext cx="739" cy="49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6" name="AutoShape 38"/>
            <p:cNvSpPr>
              <a:spLocks noChangeAspect="1" noEditPoints="1" noChangeArrowheads="1"/>
            </p:cNvSpPr>
            <p:nvPr/>
          </p:nvSpPr>
          <p:spPr bwMode="auto">
            <a:xfrm rot="11032010">
              <a:off x="9617" y="6018"/>
              <a:ext cx="739" cy="49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7" name="AutoShape 39"/>
            <p:cNvSpPr>
              <a:spLocks noChangeAspect="1" noEditPoints="1" noChangeArrowheads="1"/>
            </p:cNvSpPr>
            <p:nvPr/>
          </p:nvSpPr>
          <p:spPr bwMode="auto">
            <a:xfrm rot="11032010">
              <a:off x="8878" y="6513"/>
              <a:ext cx="739" cy="49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8" name="AutoShape 40"/>
            <p:cNvSpPr>
              <a:spLocks noChangeAspect="1" noEditPoints="1" noChangeArrowheads="1"/>
            </p:cNvSpPr>
            <p:nvPr/>
          </p:nvSpPr>
          <p:spPr bwMode="auto">
            <a:xfrm rot="11032010">
              <a:off x="9835" y="7008"/>
              <a:ext cx="739" cy="49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" name="AutoShape 41"/>
            <p:cNvSpPr>
              <a:spLocks noChangeAspect="1" noEditPoints="1" noChangeArrowheads="1"/>
            </p:cNvSpPr>
            <p:nvPr/>
          </p:nvSpPr>
          <p:spPr bwMode="auto">
            <a:xfrm rot="11032010">
              <a:off x="7781" y="7271"/>
              <a:ext cx="739" cy="49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0" name="AutoShape 42"/>
            <p:cNvSpPr>
              <a:spLocks noChangeAspect="1" noEditPoints="1" noChangeArrowheads="1"/>
            </p:cNvSpPr>
            <p:nvPr/>
          </p:nvSpPr>
          <p:spPr bwMode="auto">
            <a:xfrm rot="11032010">
              <a:off x="8878" y="7404"/>
              <a:ext cx="739" cy="49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1" name="AutoShape 43"/>
            <p:cNvSpPr>
              <a:spLocks noChangeAspect="1" noEditPoints="1" noChangeArrowheads="1"/>
            </p:cNvSpPr>
            <p:nvPr/>
          </p:nvSpPr>
          <p:spPr bwMode="auto">
            <a:xfrm rot="11032010">
              <a:off x="8646" y="8030"/>
              <a:ext cx="739" cy="49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92" name="Picture 44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8980" y="607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93" name="Picture 45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8560" y="699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94" name="Picture 46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9470" y="691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95" name="Picture 47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10210" y="655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96" name="Picture 48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9730" y="771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97" name="Picture 49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8730" y="533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98" name="Picture 50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8310" y="7918"/>
              <a:ext cx="260" cy="360"/>
            </a:xfrm>
            <a:prstGeom prst="rect">
              <a:avLst/>
            </a:prstGeom>
            <a:noFill/>
          </p:spPr>
        </p:pic>
        <p:pic>
          <p:nvPicPr>
            <p:cNvPr id="2099" name="Picture 51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7840" y="5958"/>
              <a:ext cx="260" cy="360"/>
            </a:xfrm>
            <a:prstGeom prst="rect">
              <a:avLst/>
            </a:prstGeom>
            <a:noFill/>
          </p:spPr>
        </p:pic>
      </p:grpSp>
      <p:sp>
        <p:nvSpPr>
          <p:cNvPr id="54" name="Rectangle 53"/>
          <p:cNvSpPr/>
          <p:nvPr/>
        </p:nvSpPr>
        <p:spPr>
          <a:xfrm>
            <a:off x="1008214" y="1990060"/>
            <a:ext cx="2932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Warm Air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504014" y="1990060"/>
            <a:ext cx="2459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Cold Air</a:t>
            </a:r>
            <a:endParaRPr lang="en-US" sz="5400" b="1" cap="none" spc="0" dirty="0">
              <a:ln w="11430"/>
              <a:solidFill>
                <a:srgbClr val="00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471-328A-4551-A322-9E791EBBEF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Humidity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Warm Air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6481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Particles are far apart. . .</a:t>
            </a:r>
          </a:p>
          <a:p>
            <a:r>
              <a:rPr lang="en-US" sz="3200" dirty="0" smtClean="0"/>
              <a:t>Thus the air has low density . . .</a:t>
            </a:r>
          </a:p>
          <a:p>
            <a:r>
              <a:rPr lang="en-US" sz="3200" dirty="0" smtClean="0"/>
              <a:t>The farther apart the particles, the more moisture the air can hold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33CC"/>
                </a:solidFill>
              </a:rPr>
              <a:t>Cold Air</a:t>
            </a:r>
            <a:endParaRPr lang="en-US" sz="3200" dirty="0">
              <a:solidFill>
                <a:srgbClr val="0033C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6481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Particles are close together. . .</a:t>
            </a:r>
          </a:p>
          <a:p>
            <a:r>
              <a:rPr lang="en-US" sz="3200" dirty="0" smtClean="0"/>
              <a:t>Thus the air has high density . . .</a:t>
            </a:r>
          </a:p>
          <a:p>
            <a:r>
              <a:rPr lang="en-US" sz="3200" dirty="0" smtClean="0"/>
              <a:t>The closer the air particles, the less moisture the air can hold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471-328A-4551-A322-9E791EBBEF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 descr="http://mrsdlovesscience.com/realtivehumidity/relativehumidityball.gif"/>
          <p:cNvPicPr>
            <a:picLocks noChangeAspect="1" noChangeArrowheads="1"/>
          </p:cNvPicPr>
          <p:nvPr/>
        </p:nvPicPr>
        <p:blipFill rotWithShape="1">
          <a:blip r:embed="rId2" cstate="print"/>
          <a:srcRect l="33108"/>
          <a:stretch/>
        </p:blipFill>
        <p:spPr bwMode="auto">
          <a:xfrm>
            <a:off x="5715000" y="2590800"/>
            <a:ext cx="3421062" cy="2553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83820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i="1" u="sng" dirty="0" smtClean="0">
                <a:ea typeface="ＭＳ Ｐゴシック" pitchFamily="34" charset="-128"/>
              </a:rPr>
              <a:t>Ratio</a:t>
            </a:r>
            <a:r>
              <a:rPr lang="en-US" sz="3200" dirty="0" smtClean="0">
                <a:ea typeface="ＭＳ Ｐゴシック" pitchFamily="34" charset="-128"/>
              </a:rPr>
              <a:t> of air</a:t>
            </a:r>
            <a:r>
              <a:rPr lang="en-US" altLang="en-US" sz="3200" dirty="0" smtClean="0">
                <a:ea typeface="ＭＳ Ｐゴシック" pitchFamily="34" charset="-128"/>
              </a:rPr>
              <a:t>’</a:t>
            </a:r>
            <a:r>
              <a:rPr lang="en-US" sz="3200" dirty="0" smtClean="0">
                <a:ea typeface="ＭＳ Ｐゴシック" pitchFamily="34" charset="-128"/>
              </a:rPr>
              <a:t>s </a:t>
            </a:r>
            <a:r>
              <a:rPr lang="en-US" sz="3200" b="1" u="sng" dirty="0" smtClean="0">
                <a:ea typeface="ＭＳ Ｐゴシック" pitchFamily="34" charset="-128"/>
              </a:rPr>
              <a:t>actual</a:t>
            </a:r>
            <a:r>
              <a:rPr lang="en-US" sz="3200" dirty="0" smtClean="0">
                <a:ea typeface="ＭＳ Ｐゴシック" pitchFamily="34" charset="-128"/>
              </a:rPr>
              <a:t> water vapor content compared to the amount it  </a:t>
            </a:r>
            <a:r>
              <a:rPr lang="en-US" sz="3200" b="1" u="sng" dirty="0" smtClean="0">
                <a:ea typeface="ＭＳ Ｐゴシック" pitchFamily="34" charset="-128"/>
              </a:rPr>
              <a:t>can</a:t>
            </a:r>
            <a:r>
              <a:rPr lang="en-US" sz="3200" dirty="0" smtClean="0">
                <a:ea typeface="ＭＳ Ｐゴシック" pitchFamily="34" charset="-128"/>
              </a:rPr>
              <a:t> hold</a:t>
            </a:r>
          </a:p>
          <a:p>
            <a:r>
              <a:rPr lang="en-US" sz="3200" dirty="0" smtClean="0"/>
              <a:t>To find/calculate: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Measure the wet and dry bulb 		temperatures.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Find the difference between 				the two temperatures.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Use the dry bulb temperature and the difference between the two bulbs to look up the relative humidity on the chart provided.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Relative HUMIDITY</a:t>
            </a:r>
            <a:endParaRPr lang="en-US" dirty="0">
              <a:ea typeface="+mj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471-328A-4551-A322-9E791EBBEF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thegeminigeek.com/wp-content/uploads/2010/06/How-to-Get-Rid-of-Window-Condensation.jpg"/>
          <p:cNvPicPr>
            <a:picLocks noChangeAspect="1" noChangeArrowheads="1"/>
          </p:cNvPicPr>
          <p:nvPr/>
        </p:nvPicPr>
        <p:blipFill>
          <a:blip r:embed="rId3" cstate="print"/>
          <a:srcRect l="3774" t="2827" r="3774" b="3887"/>
          <a:stretch>
            <a:fillRect/>
          </a:stretch>
        </p:blipFill>
        <p:spPr bwMode="auto">
          <a:xfrm>
            <a:off x="7010400" y="5421086"/>
            <a:ext cx="2133600" cy="143691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Dew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Dew point temperature is the temperature at which an air mass is saturated (holding as much as it can) with water and will begin to condense.</a:t>
            </a:r>
          </a:p>
          <a:p>
            <a:r>
              <a:rPr lang="en-US" sz="3200" dirty="0" smtClean="0"/>
              <a:t>Example:  	Air Temperature = 85</a:t>
            </a:r>
            <a:r>
              <a:rPr lang="en-US" sz="3200" dirty="0" smtClean="0">
                <a:sym typeface="Symbol"/>
              </a:rPr>
              <a:t>F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	Dew Point = 55</a:t>
            </a:r>
            <a:r>
              <a:rPr lang="en-US" sz="3200" dirty="0" smtClean="0">
                <a:sym typeface="Symbol"/>
              </a:rPr>
              <a:t>F</a:t>
            </a:r>
          </a:p>
          <a:p>
            <a:pPr>
              <a:buNone/>
            </a:pPr>
            <a:r>
              <a:rPr lang="en-US" sz="3200" dirty="0">
                <a:sym typeface="Symbol"/>
              </a:rPr>
              <a:t>	</a:t>
            </a:r>
            <a:r>
              <a:rPr lang="en-US" sz="3200" dirty="0" smtClean="0">
                <a:sym typeface="Symbol"/>
              </a:rPr>
              <a:t>Once the temperature reaches </a:t>
            </a:r>
            <a:r>
              <a:rPr lang="en-US" sz="3200" dirty="0"/>
              <a:t>55</a:t>
            </a:r>
            <a:r>
              <a:rPr lang="en-US" sz="3200" dirty="0">
                <a:sym typeface="Symbol"/>
              </a:rPr>
              <a:t></a:t>
            </a:r>
            <a:r>
              <a:rPr lang="en-US" sz="3200" dirty="0" smtClean="0">
                <a:sym typeface="Symbol"/>
              </a:rPr>
              <a:t>F, then dew (condensation) will form on surfaces (cars, grass, etc.).</a:t>
            </a:r>
            <a:endParaRPr lang="en-US" sz="3200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6386" name="Picture 2" descr="http://www.vinyl-lite.com/images/condensat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1" y="-49891"/>
            <a:ext cx="1973179" cy="1302298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471-328A-4551-A322-9E791EBBEF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150</Words>
  <Application>Microsoft Office PowerPoint</Application>
  <PresentationFormat>On-screen Show (4:3)</PresentationFormat>
  <Paragraphs>35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Atmospheric Moisture </vt:lpstr>
      <vt:lpstr>Moisture in the Air</vt:lpstr>
      <vt:lpstr>Humidity</vt:lpstr>
      <vt:lpstr>Relative HUMIDITY</vt:lpstr>
      <vt:lpstr>Dew Point</vt:lpstr>
    </vt:vector>
  </TitlesOfParts>
  <Company>Person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</dc:title>
  <dc:creator>berryh</dc:creator>
  <cp:lastModifiedBy>Heather</cp:lastModifiedBy>
  <cp:revision>54</cp:revision>
  <cp:lastPrinted>2014-11-14T19:58:33Z</cp:lastPrinted>
  <dcterms:created xsi:type="dcterms:W3CDTF">2010-11-04T12:43:59Z</dcterms:created>
  <dcterms:modified xsi:type="dcterms:W3CDTF">2016-10-10T14:39:04Z</dcterms:modified>
</cp:coreProperties>
</file>