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84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4B5A-8350-44B6-8643-D26EEB6E975E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A05E3-2B97-4EBC-9EC6-92D0881CA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3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Average ocean depth</a:t>
            </a:r>
            <a:r>
              <a:rPr lang="en-US" baseline="0" dirty="0" smtClean="0"/>
              <a:t> = </a:t>
            </a:r>
            <a:r>
              <a:rPr lang="en-US" dirty="0" smtClean="0"/>
              <a:t>4,267 meters (14,000 feet).  = 2.7</a:t>
            </a:r>
            <a:r>
              <a:rPr lang="en-US" baseline="0" dirty="0" smtClean="0"/>
              <a:t> miles deep</a:t>
            </a:r>
            <a:endParaRPr lang="en-US" dirty="0" smtClean="0"/>
          </a:p>
          <a:p>
            <a:r>
              <a:rPr lang="en-US" dirty="0" smtClean="0"/>
              <a:t>Deepest part of ocean = 11,030 meters (36,200 feet) deep. = 6.9 miles deep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188E9-4FCA-42EA-8812-0B63934A4C0A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956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C163-CDFA-4FAE-8467-E232D5C86B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70258-C1AF-42DA-AB6D-2B281E903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60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C163-CDFA-4FAE-8467-E232D5C86B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70258-C1AF-42DA-AB6D-2B281E903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069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C163-CDFA-4FAE-8467-E232D5C86B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70258-C1AF-42DA-AB6D-2B281E903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56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C163-CDFA-4FAE-8467-E232D5C86B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70258-C1AF-42DA-AB6D-2B281E903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05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C163-CDFA-4FAE-8467-E232D5C86B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70258-C1AF-42DA-AB6D-2B281E903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958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C163-CDFA-4FAE-8467-E232D5C86B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70258-C1AF-42DA-AB6D-2B281E903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97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C163-CDFA-4FAE-8467-E232D5C86B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70258-C1AF-42DA-AB6D-2B281E903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78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C163-CDFA-4FAE-8467-E232D5C86B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70258-C1AF-42DA-AB6D-2B281E903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95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C163-CDFA-4FAE-8467-E232D5C86B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70258-C1AF-42DA-AB6D-2B281E903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431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C163-CDFA-4FAE-8467-E232D5C86B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70258-C1AF-42DA-AB6D-2B281E903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77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C163-CDFA-4FAE-8467-E232D5C86B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70258-C1AF-42DA-AB6D-2B281E903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520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6C163-CDFA-4FAE-8467-E232D5C86B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70258-C1AF-42DA-AB6D-2B281E903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37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Ocean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6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Oceans</a:t>
            </a:r>
            <a:endParaRPr lang="en-US" dirty="0"/>
          </a:p>
        </p:txBody>
      </p:sp>
      <p:pic>
        <p:nvPicPr>
          <p:cNvPr id="1026" name="Picture 2" descr="http://www.wired.com/images_blogs/photos/uncategorized/2007/09/10/oce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1700" y="3028950"/>
            <a:ext cx="5105400" cy="38290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1000" y="15240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The </a:t>
            </a:r>
            <a:r>
              <a:rPr lang="en-US" sz="3200" u="sng" dirty="0">
                <a:solidFill>
                  <a:prstClr val="black"/>
                </a:solidFill>
              </a:rPr>
              <a:t>oceans</a:t>
            </a:r>
            <a:r>
              <a:rPr lang="en-US" sz="3200" dirty="0">
                <a:solidFill>
                  <a:prstClr val="black"/>
                </a:solidFill>
              </a:rPr>
              <a:t> contain </a:t>
            </a:r>
            <a:r>
              <a:rPr lang="en-US" sz="3200" u="sng" dirty="0">
                <a:solidFill>
                  <a:prstClr val="black"/>
                </a:solidFill>
              </a:rPr>
              <a:t>97% of</a:t>
            </a:r>
            <a:r>
              <a:rPr lang="en-US" sz="3200" dirty="0">
                <a:solidFill>
                  <a:prstClr val="black"/>
                </a:solidFill>
              </a:rPr>
              <a:t> the </a:t>
            </a:r>
            <a:r>
              <a:rPr lang="en-US" sz="3200" u="sng" dirty="0">
                <a:solidFill>
                  <a:prstClr val="black"/>
                </a:solidFill>
              </a:rPr>
              <a:t>water on </a:t>
            </a:r>
            <a:r>
              <a:rPr lang="en-US" sz="3200" u="sng" dirty="0" smtClean="0">
                <a:solidFill>
                  <a:prstClr val="black"/>
                </a:solidFill>
              </a:rPr>
              <a:t>Earth</a:t>
            </a:r>
            <a:r>
              <a:rPr lang="en-US" sz="3200" dirty="0" smtClean="0">
                <a:solidFill>
                  <a:prstClr val="black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</a:rPr>
              <a:t>The </a:t>
            </a:r>
            <a:r>
              <a:rPr lang="en-US" sz="3200" dirty="0">
                <a:solidFill>
                  <a:prstClr val="black"/>
                </a:solidFill>
              </a:rPr>
              <a:t>remaining 3% is freshwater.</a:t>
            </a:r>
          </a:p>
        </p:txBody>
      </p:sp>
    </p:spTree>
    <p:extLst>
      <p:ext uri="{BB962C8B-B14F-4D97-AF65-F5344CB8AC3E}">
        <p14:creationId xmlns:p14="http://schemas.microsoft.com/office/powerpoint/2010/main" val="39160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Ocean </a:t>
            </a:r>
            <a:r>
              <a:rPr lang="en-US" sz="4000" b="1" dirty="0" smtClean="0"/>
              <a:t>Water Composition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2667000"/>
          </a:xfrm>
        </p:spPr>
        <p:txBody>
          <a:bodyPr>
            <a:normAutofit/>
          </a:bodyPr>
          <a:lstStyle/>
          <a:p>
            <a:r>
              <a:rPr lang="en-US" u="sng" dirty="0" smtClean="0"/>
              <a:t>Dissolved salts, gases, and nutrients</a:t>
            </a:r>
            <a:r>
              <a:rPr lang="en-US" dirty="0" smtClean="0"/>
              <a:t> are present in seawater </a:t>
            </a:r>
            <a:r>
              <a:rPr lang="en-US" u="sng" dirty="0" smtClean="0"/>
              <a:t>in</a:t>
            </a:r>
            <a:r>
              <a:rPr lang="en-US" dirty="0" smtClean="0"/>
              <a:t> the </a:t>
            </a:r>
            <a:r>
              <a:rPr lang="en-US" u="sng" dirty="0" smtClean="0"/>
              <a:t>form of ions</a:t>
            </a:r>
            <a:r>
              <a:rPr lang="en-US" dirty="0" smtClean="0"/>
              <a:t> (charged particles).</a:t>
            </a:r>
          </a:p>
          <a:p>
            <a:r>
              <a:rPr lang="en-US" dirty="0" smtClean="0"/>
              <a:t>As marine </a:t>
            </a:r>
            <a:r>
              <a:rPr lang="en-US" u="sng" dirty="0" smtClean="0"/>
              <a:t>organisms die</a:t>
            </a:r>
            <a:r>
              <a:rPr lang="en-US" dirty="0" smtClean="0"/>
              <a:t>, their solid parts drift to the bottom of the ocean and </a:t>
            </a:r>
            <a:r>
              <a:rPr lang="en-US" u="sng" dirty="0" smtClean="0"/>
              <a:t>decay,</a:t>
            </a:r>
            <a:r>
              <a:rPr lang="en-US" dirty="0" smtClean="0"/>
              <a:t> </a:t>
            </a:r>
            <a:r>
              <a:rPr lang="en-US" u="sng" dirty="0" smtClean="0"/>
              <a:t>releasing salts</a:t>
            </a:r>
            <a:r>
              <a:rPr lang="en-US" dirty="0" smtClean="0"/>
              <a:t> into the seawater.</a:t>
            </a:r>
          </a:p>
          <a:p>
            <a:endParaRPr lang="en-US" dirty="0"/>
          </a:p>
        </p:txBody>
      </p:sp>
      <p:pic>
        <p:nvPicPr>
          <p:cNvPr id="1026" name="Picture 2" descr="http://josephrheaume.files.wordpress.com/2011/03/seawa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657600"/>
            <a:ext cx="5334000" cy="3200400"/>
          </a:xfrm>
          <a:prstGeom prst="rect">
            <a:avLst/>
          </a:prstGeom>
          <a:noFill/>
        </p:spPr>
      </p:pic>
      <p:pic>
        <p:nvPicPr>
          <p:cNvPr id="1032" name="Picture 8" descr="http://www.aqua-fish.net/imgs/articles/aquarium-air-pump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540760"/>
            <a:ext cx="2305439" cy="30124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8014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Source </a:t>
            </a:r>
            <a:r>
              <a:rPr lang="en-US" sz="3600" b="1" dirty="0" smtClean="0"/>
              <a:t>of Earth’s Oceans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5189838" cy="5715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Comets</a:t>
            </a:r>
            <a:r>
              <a:rPr lang="en-US" b="1" dirty="0" smtClean="0"/>
              <a:t> containing ice.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Volcanoes (volcanism)</a:t>
            </a:r>
            <a:r>
              <a:rPr lang="en-US" b="1" dirty="0" smtClean="0"/>
              <a:t>:  </a:t>
            </a:r>
            <a:endParaRPr lang="en-US" b="1" dirty="0" smtClean="0"/>
          </a:p>
          <a:p>
            <a:pPr lvl="1"/>
            <a:r>
              <a:rPr lang="en-US" sz="3200" b="1" u="sng" dirty="0" smtClean="0"/>
              <a:t>Water</a:t>
            </a:r>
            <a:r>
              <a:rPr lang="en-US" sz="3200" b="1" dirty="0" smtClean="0"/>
              <a:t> </a:t>
            </a:r>
            <a:r>
              <a:rPr lang="en-US" sz="3200" b="1" dirty="0" smtClean="0"/>
              <a:t>deep </a:t>
            </a:r>
            <a:r>
              <a:rPr lang="en-US" sz="3200" b="1" u="sng" dirty="0" smtClean="0"/>
              <a:t>within Earth</a:t>
            </a:r>
            <a:r>
              <a:rPr lang="en-US" sz="3200" b="1" dirty="0" smtClean="0"/>
              <a:t>’s interior is </a:t>
            </a:r>
            <a:r>
              <a:rPr lang="en-US" sz="3200" b="1" u="sng" dirty="0" smtClean="0"/>
              <a:t>brought to</a:t>
            </a:r>
            <a:r>
              <a:rPr lang="en-US" sz="3200" b="1" dirty="0" smtClean="0"/>
              <a:t> the </a:t>
            </a:r>
            <a:r>
              <a:rPr lang="en-US" sz="3200" b="1" u="sng" dirty="0" smtClean="0"/>
              <a:t>surface</a:t>
            </a:r>
            <a:r>
              <a:rPr lang="en-US" sz="3200" b="1" dirty="0" smtClean="0"/>
              <a:t>.</a:t>
            </a:r>
          </a:p>
          <a:p>
            <a:pPr lvl="1"/>
            <a:r>
              <a:rPr lang="en-US" sz="3200" b="1" dirty="0" smtClean="0"/>
              <a:t>After volcanoes spewed water vapor, the crust cooled and the </a:t>
            </a:r>
            <a:r>
              <a:rPr lang="en-US" sz="3200" b="1" u="sng" dirty="0" smtClean="0"/>
              <a:t>water vapor condensed to form oceans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pic>
        <p:nvPicPr>
          <p:cNvPr id="10242" name="Picture 2" descr="http://end-2012.com/wp-content/uploads/2010/05/com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9838" y="1295400"/>
            <a:ext cx="3954162" cy="2743200"/>
          </a:xfrm>
          <a:prstGeom prst="rect">
            <a:avLst/>
          </a:prstGeom>
          <a:noFill/>
        </p:spPr>
      </p:pic>
      <p:pic>
        <p:nvPicPr>
          <p:cNvPr id="10244" name="Picture 4" descr="http://www.destination360.com/central-america/costa-rica/images/s/arenal-volcan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91125" y="4191000"/>
            <a:ext cx="3952875" cy="2667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43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5334000" cy="4724400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Surface Layer:  warm, light, up to 100 m deep</a:t>
            </a:r>
            <a:endParaRPr lang="en-US" dirty="0" smtClean="0"/>
          </a:p>
          <a:p>
            <a:r>
              <a:rPr lang="en-US" u="sng" dirty="0" smtClean="0"/>
              <a:t>Thermocline:  rapidly decreasing temperature with depth</a:t>
            </a:r>
            <a:r>
              <a:rPr lang="en-US" dirty="0" smtClean="0"/>
              <a:t>.</a:t>
            </a:r>
          </a:p>
          <a:p>
            <a:r>
              <a:rPr lang="en-US" dirty="0" smtClean="0">
                <a:latin typeface="+mj-lt"/>
              </a:rPr>
              <a:t>The </a:t>
            </a:r>
            <a:r>
              <a:rPr lang="en-US" u="sng" dirty="0" smtClean="0"/>
              <a:t>warm surface layer and </a:t>
            </a:r>
            <a:r>
              <a:rPr lang="en-US" u="sng" dirty="0" err="1" smtClean="0">
                <a:latin typeface="+mj-lt"/>
              </a:rPr>
              <a:t>thermocline</a:t>
            </a:r>
            <a:r>
              <a:rPr lang="en-US" dirty="0" smtClean="0">
                <a:latin typeface="+mj-lt"/>
              </a:rPr>
              <a:t> are </a:t>
            </a:r>
            <a:r>
              <a:rPr lang="en-US" u="sng" dirty="0" smtClean="0">
                <a:latin typeface="+mj-lt"/>
              </a:rPr>
              <a:t>absent in</a:t>
            </a:r>
            <a:r>
              <a:rPr lang="en-US" dirty="0" smtClean="0">
                <a:latin typeface="+mj-lt"/>
              </a:rPr>
              <a:t> the </a:t>
            </a:r>
            <a:r>
              <a:rPr lang="en-US" u="sng" dirty="0" smtClean="0">
                <a:latin typeface="+mj-lt"/>
              </a:rPr>
              <a:t>polar regions</a:t>
            </a:r>
            <a:r>
              <a:rPr lang="en-US" dirty="0" smtClean="0">
                <a:latin typeface="+mj-lt"/>
              </a:rPr>
              <a:t>.</a:t>
            </a:r>
          </a:p>
          <a:p>
            <a:pPr lvl="1"/>
            <a:r>
              <a:rPr lang="en-US" sz="4300" b="1" dirty="0" smtClean="0">
                <a:solidFill>
                  <a:srgbClr val="0070C0"/>
                </a:solidFill>
                <a:latin typeface="Chiller" pitchFamily="82" charset="0"/>
              </a:rPr>
              <a:t>IT IS ALL COLD!! </a:t>
            </a:r>
            <a:r>
              <a:rPr lang="en-US" sz="4300" b="1" dirty="0" smtClean="0">
                <a:solidFill>
                  <a:srgbClr val="0070C0"/>
                </a:solidFill>
                <a:latin typeface="Chiller" pitchFamily="82" charset="0"/>
                <a:sym typeface="Wingdings" pitchFamily="2" charset="2"/>
              </a:rPr>
              <a:t></a:t>
            </a:r>
            <a:endParaRPr lang="en-US" sz="4300" b="1" dirty="0" smtClean="0">
              <a:solidFill>
                <a:srgbClr val="0070C0"/>
              </a:solidFill>
              <a:latin typeface="Chiller" pitchFamily="82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8194" name="Picture 2" descr="http://oceanexplorer.noaa.gov/explorations/04deepscope/background/deeplight/diagram3_2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81000"/>
            <a:ext cx="3048000" cy="3276600"/>
          </a:xfrm>
          <a:prstGeom prst="rect">
            <a:avLst/>
          </a:prstGeom>
          <a:noFill/>
        </p:spPr>
      </p:pic>
      <p:pic>
        <p:nvPicPr>
          <p:cNvPr id="8196" name="Picture 4" descr="http://www.destinydeepseawater.com/images/sm_temperature_dept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228600"/>
            <a:ext cx="3733800" cy="6324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410200" cy="1905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Temperature </a:t>
            </a:r>
            <a:r>
              <a:rPr lang="en-US" sz="4000" b="1" dirty="0" smtClean="0"/>
              <a:t>Layers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4903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182</Words>
  <Application>Microsoft Office PowerPoint</Application>
  <PresentationFormat>On-screen Show (4:3)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Chiller</vt:lpstr>
      <vt:lpstr>Wingdings</vt:lpstr>
      <vt:lpstr>1_Office Theme</vt:lpstr>
      <vt:lpstr>Ocean Basics</vt:lpstr>
      <vt:lpstr>Oceans</vt:lpstr>
      <vt:lpstr>Ocean Water Composition</vt:lpstr>
      <vt:lpstr>Source of Earth’s Oceans</vt:lpstr>
      <vt:lpstr>Temperature Layers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Oceans</dc:title>
  <dc:creator>Heather Berry</dc:creator>
  <cp:lastModifiedBy>Heather Wallace</cp:lastModifiedBy>
  <cp:revision>20</cp:revision>
  <dcterms:created xsi:type="dcterms:W3CDTF">2014-10-22T22:49:37Z</dcterms:created>
  <dcterms:modified xsi:type="dcterms:W3CDTF">2016-10-11T11:36:41Z</dcterms:modified>
</cp:coreProperties>
</file>