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7" r:id="rId4"/>
    <p:sldId id="278" r:id="rId5"/>
    <p:sldId id="260" r:id="rId6"/>
    <p:sldId id="285" r:id="rId7"/>
    <p:sldId id="273" r:id="rId8"/>
    <p:sldId id="281" r:id="rId9"/>
    <p:sldId id="282" r:id="rId10"/>
    <p:sldId id="283" r:id="rId11"/>
    <p:sldId id="28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552579"/>
    <a:srgbClr val="00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61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6AEA-4074-4056-A29D-83C83796821E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C5F-2BF4-486C-9AA5-248E8A367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870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6AEA-4074-4056-A29D-83C83796821E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C5F-2BF4-486C-9AA5-248E8A367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71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6AEA-4074-4056-A29D-83C83796821E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C5F-2BF4-486C-9AA5-248E8A367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70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6AEA-4074-4056-A29D-83C83796821E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C5F-2BF4-486C-9AA5-248E8A367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34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6AEA-4074-4056-A29D-83C83796821E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C5F-2BF4-486C-9AA5-248E8A367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088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6AEA-4074-4056-A29D-83C83796821E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C5F-2BF4-486C-9AA5-248E8A367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1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6AEA-4074-4056-A29D-83C83796821E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C5F-2BF4-486C-9AA5-248E8A367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84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6AEA-4074-4056-A29D-83C83796821E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C5F-2BF4-486C-9AA5-248E8A367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829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6AEA-4074-4056-A29D-83C83796821E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C5F-2BF4-486C-9AA5-248E8A367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31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6AEA-4074-4056-A29D-83C83796821E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C5F-2BF4-486C-9AA5-248E8A367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64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6AEA-4074-4056-A29D-83C83796821E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C5F-2BF4-486C-9AA5-248E8A367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00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36AEA-4074-4056-A29D-83C83796821E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D0C5F-2BF4-486C-9AA5-248E8A367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57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rgbClr val="552579"/>
          </a:solidFill>
          <a:latin typeface="Cooper Black" panose="0208090404030B0204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 Rounded MT Bold" panose="020F0704030504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 Rounded MT Bold" panose="020F07040305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Rounded MT Bold" panose="020F07040305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 Rounded MT Bold" panose="020F07040305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 Rounded MT Bold" panose="020F07040305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b="0" dirty="0"/>
              <a:t>Plate Movements Part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3900" y="4114800"/>
            <a:ext cx="7696200" cy="1905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From the Continental Drift Hypothesis to the Theory of Plate Tectonics</a:t>
            </a:r>
          </a:p>
        </p:txBody>
      </p:sp>
    </p:spTree>
    <p:extLst>
      <p:ext uri="{BB962C8B-B14F-4D97-AF65-F5344CB8AC3E}">
        <p14:creationId xmlns:p14="http://schemas.microsoft.com/office/powerpoint/2010/main" val="1315683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032"/>
            <a:ext cx="8229600" cy="1143000"/>
          </a:xfrm>
        </p:spPr>
        <p:txBody>
          <a:bodyPr/>
          <a:lstStyle/>
          <a:p>
            <a:r>
              <a:rPr lang="en-US" dirty="0"/>
              <a:t>Lithospheric 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50038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Plates contain </a:t>
            </a:r>
            <a:r>
              <a:rPr lang="en-US" u="sng" dirty="0"/>
              <a:t>two types of crust</a:t>
            </a:r>
            <a:r>
              <a:rPr lang="en-US" dirty="0"/>
              <a:t>:</a:t>
            </a:r>
          </a:p>
          <a:p>
            <a:pPr lvl="1"/>
            <a:r>
              <a:rPr lang="en-US" sz="3200" u="sng" dirty="0"/>
              <a:t>Continental</a:t>
            </a:r>
            <a:r>
              <a:rPr lang="en-US" sz="3200" dirty="0"/>
              <a:t> Crust—the </a:t>
            </a:r>
            <a:r>
              <a:rPr lang="en-US" sz="3200" u="sng" dirty="0"/>
              <a:t>thicker/taller, lower-density</a:t>
            </a:r>
            <a:r>
              <a:rPr lang="en-US" sz="3200" dirty="0"/>
              <a:t> crust that forms the continents and other land masses</a:t>
            </a:r>
          </a:p>
          <a:p>
            <a:pPr lvl="1"/>
            <a:r>
              <a:rPr lang="en-US" sz="3200" u="sng" dirty="0"/>
              <a:t>Oceanic</a:t>
            </a:r>
            <a:r>
              <a:rPr lang="en-US" sz="3200" dirty="0"/>
              <a:t> Crust—the </a:t>
            </a:r>
            <a:r>
              <a:rPr lang="en-US" sz="3200" u="sng" dirty="0"/>
              <a:t>thinner, denser</a:t>
            </a:r>
            <a:r>
              <a:rPr lang="en-US" sz="3200" dirty="0"/>
              <a:t> crust that is under the oceans</a:t>
            </a:r>
          </a:p>
        </p:txBody>
      </p:sp>
      <p:pic>
        <p:nvPicPr>
          <p:cNvPr id="2050" name="Picture 2" descr="https://ce85d19d27bcd4580648-f08455577a10cebd8677ed53887ae045.ssl.cf2.rackcdn.com/A8086514-8B54-43F5-9FCC-B03A6870026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800" y="4133850"/>
            <a:ext cx="3632200" cy="272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ce85d19d27bcd4580648-f08455577a10cebd8677ed53887ae045.ssl.cf2.rackcdn.com/9D1F4DA1-CEBA-4F53-9426-58824BA7C7B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0" y="1200150"/>
            <a:ext cx="3683000" cy="276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7021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011"/>
            <a:ext cx="8686800" cy="1143000"/>
          </a:xfrm>
        </p:spPr>
        <p:txBody>
          <a:bodyPr/>
          <a:lstStyle/>
          <a:p>
            <a:r>
              <a:rPr lang="en-US" dirty="0"/>
              <a:t>Current Evidence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562600"/>
          </a:xfrm>
        </p:spPr>
        <p:txBody>
          <a:bodyPr>
            <a:normAutofit/>
          </a:bodyPr>
          <a:lstStyle/>
          <a:p>
            <a:r>
              <a:rPr lang="en-US" dirty="0"/>
              <a:t>The following evidence supports the Theory of Plate Tectonics:</a:t>
            </a:r>
          </a:p>
          <a:p>
            <a:pPr lvl="1"/>
            <a:r>
              <a:rPr lang="en-US" sz="3200" u="sng" dirty="0"/>
              <a:t>Seafloor spreading</a:t>
            </a:r>
          </a:p>
          <a:p>
            <a:pPr lvl="1"/>
            <a:r>
              <a:rPr lang="en-US" sz="3200" u="sng" dirty="0"/>
              <a:t>Paleomagnetism</a:t>
            </a:r>
            <a:r>
              <a:rPr lang="en-US" sz="3200" dirty="0"/>
              <a:t> across continents (</a:t>
            </a:r>
            <a:r>
              <a:rPr lang="en-US" sz="3200" u="sng" dirty="0"/>
              <a:t>repeating patterns</a:t>
            </a:r>
            <a:r>
              <a:rPr lang="en-US" sz="3200" dirty="0"/>
              <a:t> of magnetism within rocks)</a:t>
            </a:r>
          </a:p>
          <a:p>
            <a:pPr lvl="1"/>
            <a:r>
              <a:rPr lang="en-US" sz="3200" u="sng" dirty="0"/>
              <a:t>Satellite tracking</a:t>
            </a:r>
            <a:r>
              <a:rPr lang="en-US" sz="3200" dirty="0"/>
              <a:t> of continental motion</a:t>
            </a:r>
          </a:p>
          <a:p>
            <a:pPr lvl="1"/>
            <a:r>
              <a:rPr lang="en-US" sz="3200" dirty="0"/>
              <a:t>Predictable </a:t>
            </a:r>
            <a:r>
              <a:rPr lang="en-US" sz="3200" u="sng" dirty="0"/>
              <a:t>earthquake and volcano </a:t>
            </a:r>
            <a:r>
              <a:rPr lang="en-US" sz="3200" dirty="0"/>
              <a:t>sites</a:t>
            </a:r>
          </a:p>
          <a:p>
            <a:pPr lvl="1"/>
            <a:r>
              <a:rPr lang="en-US" sz="3200" dirty="0"/>
              <a:t>All of </a:t>
            </a:r>
            <a:r>
              <a:rPr lang="en-US" sz="3200" u="sng" dirty="0"/>
              <a:t>Wegner’s</a:t>
            </a:r>
            <a:r>
              <a:rPr lang="en-US" sz="3200" dirty="0"/>
              <a:t> original </a:t>
            </a:r>
            <a:r>
              <a:rPr lang="en-US" sz="3200" u="sng" dirty="0"/>
              <a:t>evidence</a:t>
            </a:r>
          </a:p>
        </p:txBody>
      </p:sp>
    </p:spTree>
    <p:extLst>
      <p:ext uri="{BB962C8B-B14F-4D97-AF65-F5344CB8AC3E}">
        <p14:creationId xmlns:p14="http://schemas.microsoft.com/office/powerpoint/2010/main" val="710909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geolounge.com/wp-content/uploads/2014/04/Snider-Pellegrini_Wegener_fossil_map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3" t="4005" r="2116" b="4752"/>
          <a:stretch/>
        </p:blipFill>
        <p:spPr bwMode="auto">
          <a:xfrm>
            <a:off x="5186680" y="3958389"/>
            <a:ext cx="395732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011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/>
              <a:t>Continental Drift Hypothesis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915400" cy="5410200"/>
          </a:xfrm>
        </p:spPr>
        <p:txBody>
          <a:bodyPr>
            <a:noAutofit/>
          </a:bodyPr>
          <a:lstStyle/>
          <a:p>
            <a:r>
              <a:rPr lang="en-US" sz="3100" dirty="0"/>
              <a:t>1912:  Alfred </a:t>
            </a:r>
            <a:r>
              <a:rPr lang="en-US" sz="3100" u="sng" dirty="0"/>
              <a:t>Wegener’s</a:t>
            </a:r>
            <a:r>
              <a:rPr lang="en-US" sz="3100" dirty="0"/>
              <a:t> key observations of Earth (used as evidence for his hypothesis):</a:t>
            </a:r>
          </a:p>
          <a:p>
            <a:pPr lvl="1"/>
            <a:r>
              <a:rPr lang="en-US" sz="3000" dirty="0"/>
              <a:t>Edges of </a:t>
            </a:r>
            <a:r>
              <a:rPr lang="en-US" sz="3000" u="sng" dirty="0"/>
              <a:t>continents fit together</a:t>
            </a:r>
            <a:r>
              <a:rPr lang="en-US" sz="3000" dirty="0"/>
              <a:t> like puzzle pieces</a:t>
            </a:r>
          </a:p>
          <a:p>
            <a:pPr lvl="1"/>
            <a:r>
              <a:rPr lang="en-US" sz="3000" dirty="0"/>
              <a:t>Same </a:t>
            </a:r>
            <a:r>
              <a:rPr lang="en-US" sz="3000" u="sng" dirty="0"/>
              <a:t>fossils</a:t>
            </a:r>
            <a:r>
              <a:rPr lang="en-US" sz="3000" dirty="0"/>
              <a:t> found on edges of different continents</a:t>
            </a:r>
          </a:p>
          <a:p>
            <a:pPr lvl="1"/>
            <a:r>
              <a:rPr lang="en-US" sz="3000" dirty="0"/>
              <a:t>Similar </a:t>
            </a:r>
            <a:r>
              <a:rPr lang="en-US" sz="3000" u="sng" dirty="0"/>
              <a:t>land features</a:t>
            </a:r>
            <a:r>
              <a:rPr lang="en-US" sz="3000" dirty="0"/>
              <a:t> on 				edges of different 				continents</a:t>
            </a:r>
          </a:p>
          <a:p>
            <a:pPr lvl="1"/>
            <a:r>
              <a:rPr lang="en-US" sz="3000" dirty="0"/>
              <a:t>Same </a:t>
            </a:r>
            <a:r>
              <a:rPr lang="en-US" sz="3000" u="sng" dirty="0"/>
              <a:t>rock types</a:t>
            </a:r>
            <a:r>
              <a:rPr lang="en-US" sz="3000" dirty="0"/>
              <a:t> on 					edges of diff. continents</a:t>
            </a:r>
          </a:p>
        </p:txBody>
      </p:sp>
    </p:spTree>
    <p:extLst>
      <p:ext uri="{BB962C8B-B14F-4D97-AF65-F5344CB8AC3E}">
        <p14:creationId xmlns:p14="http://schemas.microsoft.com/office/powerpoint/2010/main" val="3471902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dirty="0"/>
              <a:t>Continental Drift Hypothesis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Wegener hypothesized that the Earth’s </a:t>
            </a:r>
            <a:r>
              <a:rPr lang="en-US" u="sng" dirty="0"/>
              <a:t>continents move</a:t>
            </a:r>
            <a:r>
              <a:rPr lang="en-US" dirty="0"/>
              <a:t> very slowly over millions of years</a:t>
            </a:r>
          </a:p>
          <a:p>
            <a:pPr lvl="1"/>
            <a:r>
              <a:rPr lang="en-US" dirty="0"/>
              <a:t>Hypothesis was </a:t>
            </a:r>
            <a:r>
              <a:rPr lang="en-US" u="sng" dirty="0"/>
              <a:t>rejected</a:t>
            </a:r>
            <a:r>
              <a:rPr lang="en-US" dirty="0"/>
              <a:t> by scientists for decades </a:t>
            </a:r>
            <a:r>
              <a:rPr lang="en-US" dirty="0">
                <a:sym typeface="Wingdings" panose="05000000000000000000" pitchFamily="2" charset="2"/>
              </a:rPr>
              <a:t>because he was </a:t>
            </a:r>
            <a:r>
              <a:rPr lang="en-US" u="sng" dirty="0">
                <a:sym typeface="Wingdings" panose="05000000000000000000" pitchFamily="2" charset="2"/>
              </a:rPr>
              <a:t>not </a:t>
            </a:r>
            <a:r>
              <a:rPr lang="en-US" sz="2800" u="sng" dirty="0"/>
              <a:t>able to explain how/why</a:t>
            </a:r>
            <a:r>
              <a:rPr lang="en-US" sz="2800" dirty="0"/>
              <a:t> the movement happened</a:t>
            </a:r>
          </a:p>
        </p:txBody>
      </p:sp>
    </p:spTree>
    <p:extLst>
      <p:ext uri="{BB962C8B-B14F-4D97-AF65-F5344CB8AC3E}">
        <p14:creationId xmlns:p14="http://schemas.microsoft.com/office/powerpoint/2010/main" val="2392524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From Hypothesis to Theory of Plate Tectonics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1950s &amp; 1960s:  research into </a:t>
            </a:r>
            <a:r>
              <a:rPr lang="en-US" u="sng" dirty="0"/>
              <a:t>seafloor</a:t>
            </a:r>
            <a:r>
              <a:rPr lang="en-US" dirty="0"/>
              <a:t> </a:t>
            </a:r>
            <a:r>
              <a:rPr lang="en-US" u="sng" dirty="0"/>
              <a:t>spreading provided</a:t>
            </a:r>
            <a:r>
              <a:rPr lang="en-US" dirty="0"/>
              <a:t> the </a:t>
            </a:r>
            <a:r>
              <a:rPr lang="en-US" u="sng" dirty="0"/>
              <a:t>mechanism for </a:t>
            </a:r>
            <a:r>
              <a:rPr lang="en-US" dirty="0"/>
              <a:t>the </a:t>
            </a:r>
            <a:r>
              <a:rPr lang="en-US" u="sng" dirty="0"/>
              <a:t>movement of continents</a:t>
            </a:r>
            <a:r>
              <a:rPr lang="en-US" dirty="0"/>
              <a:t> (and lithospheric plates underneath)</a:t>
            </a:r>
          </a:p>
          <a:p>
            <a:r>
              <a:rPr lang="en-US" dirty="0"/>
              <a:t>Mechanism for movement includes 3 parts:</a:t>
            </a:r>
          </a:p>
          <a:p>
            <a:pPr lvl="1"/>
            <a:r>
              <a:rPr lang="en-US" u="sng" dirty="0"/>
              <a:t>Mantle Convection</a:t>
            </a:r>
          </a:p>
          <a:p>
            <a:pPr lvl="1"/>
            <a:r>
              <a:rPr lang="en-US" u="sng" dirty="0"/>
              <a:t>Ridge Push</a:t>
            </a:r>
          </a:p>
          <a:p>
            <a:pPr lvl="1"/>
            <a:r>
              <a:rPr lang="en-US" u="sng" dirty="0"/>
              <a:t>Gravity Pull</a:t>
            </a:r>
          </a:p>
        </p:txBody>
      </p:sp>
    </p:spTree>
    <p:extLst>
      <p:ext uri="{BB962C8B-B14F-4D97-AF65-F5344CB8AC3E}">
        <p14:creationId xmlns:p14="http://schemas.microsoft.com/office/powerpoint/2010/main" val="645118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Theory of Plate Tectonics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70429A-3CDD-40A3-AE3A-4CB035845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website for video link.</a:t>
            </a:r>
          </a:p>
        </p:txBody>
      </p:sp>
    </p:spTree>
    <p:extLst>
      <p:ext uri="{BB962C8B-B14F-4D97-AF65-F5344CB8AC3E}">
        <p14:creationId xmlns:p14="http://schemas.microsoft.com/office/powerpoint/2010/main" val="3065082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Main Layers of the Earth</a:t>
            </a:r>
          </a:p>
        </p:txBody>
      </p:sp>
      <p:sp>
        <p:nvSpPr>
          <p:cNvPr id="4" name="AutoShape 2" descr="https://i.ytimg.com/vi/pbKSkGoCP1M/maxresdefault.jpg"/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5CE2F3A-D5A1-4600-ADC5-25C0370657A5}"/>
              </a:ext>
            </a:extLst>
          </p:cNvPr>
          <p:cNvSpPr/>
          <p:nvPr/>
        </p:nvSpPr>
        <p:spPr>
          <a:xfrm>
            <a:off x="685800" y="3581400"/>
            <a:ext cx="1524000" cy="533400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B32DD60-21F7-4F04-BA68-6B1EFD5BA015}"/>
              </a:ext>
            </a:extLst>
          </p:cNvPr>
          <p:cNvSpPr/>
          <p:nvPr/>
        </p:nvSpPr>
        <p:spPr>
          <a:xfrm>
            <a:off x="2590800" y="5349240"/>
            <a:ext cx="1524000" cy="533400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C17D22E-E34C-4D85-93F0-8B83D2B2D362}"/>
              </a:ext>
            </a:extLst>
          </p:cNvPr>
          <p:cNvSpPr/>
          <p:nvPr/>
        </p:nvSpPr>
        <p:spPr>
          <a:xfrm rot="18669210">
            <a:off x="2117132" y="3497159"/>
            <a:ext cx="1524000" cy="533400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365B84B-B8CE-4F19-95A4-01D0CBC4AFBD}"/>
              </a:ext>
            </a:extLst>
          </p:cNvPr>
          <p:cNvSpPr/>
          <p:nvPr/>
        </p:nvSpPr>
        <p:spPr>
          <a:xfrm>
            <a:off x="2819400" y="4457859"/>
            <a:ext cx="1524000" cy="533400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C470276-5833-4EF3-BE74-CEAD6EE665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67" t="10671" r="1227" b="7778"/>
          <a:stretch/>
        </p:blipFill>
        <p:spPr>
          <a:xfrm>
            <a:off x="230124" y="1288469"/>
            <a:ext cx="8763000" cy="5592764"/>
          </a:xfrm>
          <a:prstGeom prst="rect">
            <a:avLst/>
          </a:prstGeom>
        </p:spPr>
      </p:pic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523548D-F7A7-4611-8E88-4C273DB3CC96}"/>
              </a:ext>
            </a:extLst>
          </p:cNvPr>
          <p:cNvSpPr/>
          <p:nvPr/>
        </p:nvSpPr>
        <p:spPr>
          <a:xfrm>
            <a:off x="6364224" y="1661117"/>
            <a:ext cx="2628900" cy="61118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Crust; Solid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DCB68446-CA3B-4531-99B7-8A105A2BC676}"/>
              </a:ext>
            </a:extLst>
          </p:cNvPr>
          <p:cNvSpPr/>
          <p:nvPr/>
        </p:nvSpPr>
        <p:spPr>
          <a:xfrm>
            <a:off x="5602226" y="2335923"/>
            <a:ext cx="3390898" cy="61118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Mantle; Semi-fluid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80178FB-5C57-41C4-95EF-718DF527661F}"/>
              </a:ext>
            </a:extLst>
          </p:cNvPr>
          <p:cNvSpPr/>
          <p:nvPr/>
        </p:nvSpPr>
        <p:spPr>
          <a:xfrm>
            <a:off x="5593082" y="3017019"/>
            <a:ext cx="3390898" cy="61118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Outer Core; Liquid 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64A7DA0-01D7-4C56-B142-45B904E15C85}"/>
              </a:ext>
            </a:extLst>
          </p:cNvPr>
          <p:cNvSpPr/>
          <p:nvPr/>
        </p:nvSpPr>
        <p:spPr>
          <a:xfrm>
            <a:off x="5583938" y="3700595"/>
            <a:ext cx="3390898" cy="61118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Inner Core; Solid</a:t>
            </a:r>
          </a:p>
        </p:txBody>
      </p:sp>
    </p:spTree>
    <p:extLst>
      <p:ext uri="{BB962C8B-B14F-4D97-AF65-F5344CB8AC3E}">
        <p14:creationId xmlns:p14="http://schemas.microsoft.com/office/powerpoint/2010/main" val="2240939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gly.fsu.edu/~salters/GLY1000/Chapter5/Slid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2165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Lithospheric/Tectonic 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257800"/>
          </a:xfrm>
        </p:spPr>
        <p:txBody>
          <a:bodyPr numCol="1">
            <a:normAutofit lnSpcReduction="10000"/>
          </a:bodyPr>
          <a:lstStyle/>
          <a:p>
            <a:r>
              <a:rPr lang="en-US" u="sng" dirty="0"/>
              <a:t>Lithosphere</a:t>
            </a:r>
            <a:r>
              <a:rPr lang="en-US" dirty="0"/>
              <a:t> is made of the Earth’s </a:t>
            </a:r>
            <a:r>
              <a:rPr lang="en-US" u="sng" dirty="0"/>
              <a:t>crust</a:t>
            </a:r>
            <a:r>
              <a:rPr lang="en-US" dirty="0"/>
              <a:t> and </a:t>
            </a:r>
            <a:r>
              <a:rPr lang="en-US" u="sng" dirty="0"/>
              <a:t>upper mantle</a:t>
            </a:r>
          </a:p>
          <a:p>
            <a:r>
              <a:rPr lang="en-US" dirty="0"/>
              <a:t>This lithosphere is </a:t>
            </a:r>
            <a:r>
              <a:rPr lang="en-US" u="sng" dirty="0"/>
              <a:t>broken into </a:t>
            </a:r>
            <a:r>
              <a:rPr lang="en-US" dirty="0"/>
              <a:t>lithospheric </a:t>
            </a:r>
            <a:r>
              <a:rPr lang="en-US" u="sng" dirty="0"/>
              <a:t>plates</a:t>
            </a:r>
            <a:r>
              <a:rPr lang="en-US" dirty="0"/>
              <a:t> (also called tectonic plates)</a:t>
            </a:r>
          </a:p>
          <a:p>
            <a:r>
              <a:rPr lang="en-US" dirty="0"/>
              <a:t>Circle the 8 major plates:</a:t>
            </a:r>
          </a:p>
          <a:p>
            <a:pPr marL="457200" lvl="1" indent="0">
              <a:buNone/>
            </a:pPr>
            <a:r>
              <a:rPr lang="en-US" sz="3200" dirty="0"/>
              <a:t>*  Pacific			*  North American</a:t>
            </a:r>
          </a:p>
          <a:p>
            <a:pPr marL="457200" lvl="1" indent="0">
              <a:buNone/>
            </a:pPr>
            <a:r>
              <a:rPr lang="en-US" sz="3200" dirty="0"/>
              <a:t>*  South American	*  Nazca</a:t>
            </a:r>
          </a:p>
          <a:p>
            <a:pPr marL="457200" lvl="1" indent="0">
              <a:buNone/>
            </a:pPr>
            <a:r>
              <a:rPr lang="en-US" sz="3200" dirty="0"/>
              <a:t>*  African			*  Antarctic</a:t>
            </a:r>
          </a:p>
          <a:p>
            <a:pPr marL="457200" lvl="1" indent="0">
              <a:buNone/>
            </a:pPr>
            <a:r>
              <a:rPr lang="en-US" sz="3200" dirty="0"/>
              <a:t>*  Eurasian			*  Australian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27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15" y="0"/>
            <a:ext cx="8229600" cy="1143000"/>
          </a:xfrm>
        </p:spPr>
        <p:txBody>
          <a:bodyPr/>
          <a:lstStyle/>
          <a:p>
            <a:r>
              <a:rPr lang="en-US" dirty="0"/>
              <a:t>Major Lithospheric Plates</a:t>
            </a:r>
          </a:p>
        </p:txBody>
      </p:sp>
      <p:pic>
        <p:nvPicPr>
          <p:cNvPr id="3" name="Picture 2" descr="http://skywalker.cochise.edu/wellerr/students/subduction-earthquakes/project_files/image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769" y="1022504"/>
            <a:ext cx="9417169" cy="5855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BC1144BF-2C97-43E4-94D8-7AA04B87C8E7}"/>
              </a:ext>
            </a:extLst>
          </p:cNvPr>
          <p:cNvSpPr/>
          <p:nvPr/>
        </p:nvSpPr>
        <p:spPr>
          <a:xfrm>
            <a:off x="2895600" y="2667000"/>
            <a:ext cx="1219200" cy="990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A49A469-740B-4066-AB2A-DF2C4016FB5C}"/>
              </a:ext>
            </a:extLst>
          </p:cNvPr>
          <p:cNvSpPr/>
          <p:nvPr/>
        </p:nvSpPr>
        <p:spPr>
          <a:xfrm>
            <a:off x="2683932" y="4366835"/>
            <a:ext cx="821268" cy="81476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D957A66-64A1-40F7-A362-364C0C05EDB6}"/>
              </a:ext>
            </a:extLst>
          </p:cNvPr>
          <p:cNvSpPr/>
          <p:nvPr/>
        </p:nvSpPr>
        <p:spPr>
          <a:xfrm>
            <a:off x="1103783" y="3623395"/>
            <a:ext cx="1219200" cy="990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9634C61-69B9-49B3-8F45-169506600939}"/>
              </a:ext>
            </a:extLst>
          </p:cNvPr>
          <p:cNvSpPr/>
          <p:nvPr/>
        </p:nvSpPr>
        <p:spPr>
          <a:xfrm>
            <a:off x="4969933" y="3795335"/>
            <a:ext cx="1219200" cy="990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650BC1A-B312-4525-9404-E4A90F4785C6}"/>
              </a:ext>
            </a:extLst>
          </p:cNvPr>
          <p:cNvSpPr/>
          <p:nvPr/>
        </p:nvSpPr>
        <p:spPr>
          <a:xfrm>
            <a:off x="3585635" y="4290635"/>
            <a:ext cx="1176865" cy="990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00F36E4-24DA-46A1-90B0-312CA3C1B5AD}"/>
              </a:ext>
            </a:extLst>
          </p:cNvPr>
          <p:cNvSpPr/>
          <p:nvPr/>
        </p:nvSpPr>
        <p:spPr>
          <a:xfrm>
            <a:off x="7010400" y="4648199"/>
            <a:ext cx="1981200" cy="75915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BAEC2D1-F5D1-48CE-9B36-A5F5956F7E23}"/>
              </a:ext>
            </a:extLst>
          </p:cNvPr>
          <p:cNvSpPr/>
          <p:nvPr/>
        </p:nvSpPr>
        <p:spPr>
          <a:xfrm>
            <a:off x="6297168" y="2090928"/>
            <a:ext cx="1219200" cy="990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509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8077</TotalTime>
  <Words>332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Rounded MT Bold</vt:lpstr>
      <vt:lpstr>Calibri</vt:lpstr>
      <vt:lpstr>Cooper Black</vt:lpstr>
      <vt:lpstr>Office Theme</vt:lpstr>
      <vt:lpstr>Plate Movements Part 1</vt:lpstr>
      <vt:lpstr>Continental Drift Hypothesis</vt:lpstr>
      <vt:lpstr>Continental Drift Hypothesis</vt:lpstr>
      <vt:lpstr>From Hypothesis to Theory of Plate Tectonics</vt:lpstr>
      <vt:lpstr>Theory of Plate Tectonics</vt:lpstr>
      <vt:lpstr>4 Main Layers of the Earth</vt:lpstr>
      <vt:lpstr>PowerPoint Presentation</vt:lpstr>
      <vt:lpstr>Lithospheric/Tectonic Plates</vt:lpstr>
      <vt:lpstr>Major Lithospheric Plates</vt:lpstr>
      <vt:lpstr>Lithospheric Plates</vt:lpstr>
      <vt:lpstr>Current Evidence</vt:lpstr>
    </vt:vector>
  </TitlesOfParts>
  <Company>Wake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Plate Tectonics Introduction</dc:title>
  <dc:creator>Heather Berry</dc:creator>
  <cp:lastModifiedBy>Heather Wallace</cp:lastModifiedBy>
  <cp:revision>94</cp:revision>
  <dcterms:created xsi:type="dcterms:W3CDTF">2014-09-10T17:42:17Z</dcterms:created>
  <dcterms:modified xsi:type="dcterms:W3CDTF">2020-02-13T18:26:22Z</dcterms:modified>
</cp:coreProperties>
</file>