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6" r:id="rId4"/>
    <p:sldId id="267" r:id="rId5"/>
    <p:sldId id="264" r:id="rId6"/>
    <p:sldId id="268" r:id="rId7"/>
    <p:sldId id="258" r:id="rId8"/>
    <p:sldId id="259" r:id="rId9"/>
    <p:sldId id="260" r:id="rId10"/>
    <p:sldId id="261" r:id="rId11"/>
    <p:sldId id="262" r:id="rId12"/>
    <p:sldId id="263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5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02719-CD0A-4675-B81E-D1F9B6D930B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83AEA-8A0E-47A9-B806-9876D565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65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B01425-AC48-4BDC-8EC2-A7A0E0A45B0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7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8E6BBA-8AC9-490C-8AC7-4A68620EE2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96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DF59-C85C-4219-B6F5-BE0EE9D5DBDE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1F39-9C3F-432C-BD75-8BF14EEA7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DF59-C85C-4219-B6F5-BE0EE9D5DBDE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1F39-9C3F-432C-BD75-8BF14EEA7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DF59-C85C-4219-B6F5-BE0EE9D5DBDE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1F39-9C3F-432C-BD75-8BF14EEA7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  <a:latin typeface="Cooper Black" panose="0208090404030B0204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410200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  <a:lvl2pPr>
              <a:defRPr sz="3200" b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2pPr>
            <a:lvl3pPr>
              <a:defRPr sz="3200" b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3pPr>
            <a:lvl4pPr>
              <a:defRPr sz="3200" b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4pPr>
            <a:lvl5pPr>
              <a:defRPr sz="3200" b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DF59-C85C-4219-B6F5-BE0EE9D5DBDE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1F39-9C3F-432C-BD75-8BF14EEA7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DF59-C85C-4219-B6F5-BE0EE9D5DBDE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1F39-9C3F-432C-BD75-8BF14EEA7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DF59-C85C-4219-B6F5-BE0EE9D5DBDE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1F39-9C3F-432C-BD75-8BF14EEA7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DF59-C85C-4219-B6F5-BE0EE9D5DBDE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1F39-9C3F-432C-BD75-8BF14EEA7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DF59-C85C-4219-B6F5-BE0EE9D5DBDE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1F39-9C3F-432C-BD75-8BF14EEA7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DF59-C85C-4219-B6F5-BE0EE9D5DBDE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1F39-9C3F-432C-BD75-8BF14EEA7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DF59-C85C-4219-B6F5-BE0EE9D5DBDE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1F39-9C3F-432C-BD75-8BF14EEA7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DF59-C85C-4219-B6F5-BE0EE9D5DBDE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1F39-9C3F-432C-BD75-8BF14EEA7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1DF59-C85C-4219-B6F5-BE0EE9D5DBDE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A1F39-9C3F-432C-BD75-8BF14EEA7BD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 JULIAN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Constantia" pitchFamily="18" charset="0"/>
          <a:ea typeface="+mn-ea"/>
          <a:cs typeface="Aharoni" pitchFamily="2" charset="-79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b="1" kern="1200">
          <a:solidFill>
            <a:schemeClr val="tx1"/>
          </a:solidFill>
          <a:latin typeface="Constantia" pitchFamily="18" charset="0"/>
          <a:ea typeface="+mn-ea"/>
          <a:cs typeface="Aharoni" pitchFamily="2" charset="-79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Constantia" pitchFamily="18" charset="0"/>
          <a:ea typeface="+mn-ea"/>
          <a:cs typeface="Aharoni" pitchFamily="2" charset="-79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b="1" kern="1200">
          <a:solidFill>
            <a:schemeClr val="tx1"/>
          </a:solidFill>
          <a:latin typeface="Constantia" pitchFamily="18" charset="0"/>
          <a:ea typeface="+mn-ea"/>
          <a:cs typeface="Aharoni" pitchFamily="2" charset="-79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b="1" kern="1200">
          <a:solidFill>
            <a:schemeClr val="tx1"/>
          </a:solidFill>
          <a:latin typeface="Constantia" pitchFamily="18" charset="0"/>
          <a:ea typeface="+mn-ea"/>
          <a:cs typeface="Aharoni" pitchFamily="2" charset="-79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Cooper Black" panose="0208090404030B020404" pitchFamily="18" charset="0"/>
              </a:rPr>
              <a:t>Freshwater Pollution</a:t>
            </a:r>
            <a:endParaRPr lang="en-US" dirty="0">
              <a:solidFill>
                <a:schemeClr val="tx2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Aharoni" panose="02010803020104030203" pitchFamily="2" charset="-79"/>
              </a:rPr>
              <a:t>Source Types</a:t>
            </a:r>
          </a:p>
          <a:p>
            <a:r>
              <a:rPr lang="en-US" dirty="0" smtClean="0">
                <a:solidFill>
                  <a:schemeClr val="tx2"/>
                </a:solidFill>
                <a:latin typeface="Aharoni" panose="02010803020104030203" pitchFamily="2" charset="-79"/>
              </a:rPr>
              <a:t>Surface Types</a:t>
            </a:r>
          </a:p>
          <a:p>
            <a:r>
              <a:rPr lang="en-US" dirty="0" smtClean="0">
                <a:solidFill>
                  <a:schemeClr val="tx2"/>
                </a:solidFill>
                <a:latin typeface="Aharoni" panose="02010803020104030203" pitchFamily="2" charset="-79"/>
              </a:rPr>
              <a:t>Conservation</a:t>
            </a:r>
            <a:endParaRPr lang="en-US" dirty="0">
              <a:solidFill>
                <a:schemeClr val="tx2"/>
              </a:solidFill>
              <a:latin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534886"/>
          </a:xfrm>
        </p:spPr>
        <p:txBody>
          <a:bodyPr/>
          <a:lstStyle/>
          <a:p>
            <a:r>
              <a:rPr lang="en-US" dirty="0" smtClean="0"/>
              <a:t>Surface Types:  </a:t>
            </a:r>
            <a:br>
              <a:rPr lang="en-US" dirty="0" smtClean="0"/>
            </a:br>
            <a:r>
              <a:rPr lang="en-US" dirty="0" smtClean="0"/>
              <a:t>3.  Impermeable Surfaces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34886"/>
            <a:ext cx="8534400" cy="5018314"/>
          </a:xfrm>
        </p:spPr>
        <p:txBody>
          <a:bodyPr/>
          <a:lstStyle/>
          <a:p>
            <a:r>
              <a:rPr lang="en-US" dirty="0" smtClean="0"/>
              <a:t>Impermeable surfaces are </a:t>
            </a:r>
            <a:r>
              <a:rPr lang="en-US" u="sng" dirty="0" smtClean="0"/>
              <a:t>completely solid</a:t>
            </a:r>
            <a:r>
              <a:rPr lang="en-US" dirty="0" smtClean="0"/>
              <a:t> and thus </a:t>
            </a:r>
            <a:r>
              <a:rPr lang="en-US" u="sng" dirty="0" smtClean="0"/>
              <a:t>do NOT</a:t>
            </a:r>
            <a:r>
              <a:rPr lang="en-US" dirty="0" smtClean="0"/>
              <a:t> permit water to </a:t>
            </a:r>
            <a:r>
              <a:rPr lang="en-US" u="sng" dirty="0" smtClean="0"/>
              <a:t>infiltrate</a:t>
            </a:r>
            <a:r>
              <a:rPr lang="en-US" dirty="0" smtClean="0"/>
              <a:t> the soil.</a:t>
            </a:r>
          </a:p>
          <a:p>
            <a:pPr lvl="1"/>
            <a:r>
              <a:rPr lang="en-US" u="sng" dirty="0" smtClean="0"/>
              <a:t>Increase</a:t>
            </a:r>
            <a:r>
              <a:rPr lang="en-US" dirty="0" smtClean="0"/>
              <a:t> the </a:t>
            </a:r>
            <a:r>
              <a:rPr lang="en-US" u="sng" dirty="0" smtClean="0"/>
              <a:t>runoff</a:t>
            </a:r>
          </a:p>
          <a:p>
            <a:pPr lvl="1"/>
            <a:r>
              <a:rPr lang="en-US" dirty="0" smtClean="0"/>
              <a:t>Allows </a:t>
            </a:r>
            <a:r>
              <a:rPr lang="en-US" u="sng" dirty="0" smtClean="0"/>
              <a:t>NO infiltration</a:t>
            </a:r>
          </a:p>
          <a:p>
            <a:pPr lvl="1"/>
            <a:r>
              <a:rPr lang="en-US" u="sng" dirty="0" smtClean="0"/>
              <a:t>NO infiltration = NO removal of pollutants</a:t>
            </a:r>
          </a:p>
          <a:p>
            <a:pPr lvl="1"/>
            <a:r>
              <a:rPr lang="en-US" u="sng" dirty="0" smtClean="0"/>
              <a:t>Examples:  concrete, asphalt, bricks, roofs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4" name="Picture 2" descr="http://www.kalkaskacounty.net/media/planningeduc/runof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7226" y="2514600"/>
            <a:ext cx="2826774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Water Conservation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water conservation efforts </a:t>
            </a:r>
            <a:r>
              <a:rPr lang="en-US" u="sng" dirty="0" smtClean="0"/>
              <a:t>focus on</a:t>
            </a:r>
            <a:r>
              <a:rPr lang="en-US" dirty="0" smtClean="0"/>
              <a:t> conserving </a:t>
            </a:r>
            <a:r>
              <a:rPr lang="en-US" u="sng" dirty="0" smtClean="0"/>
              <a:t>potable water</a:t>
            </a:r>
            <a:r>
              <a:rPr lang="en-US" dirty="0" smtClean="0"/>
              <a:t>.</a:t>
            </a:r>
          </a:p>
          <a:p>
            <a:pPr lvl="1"/>
            <a:r>
              <a:rPr lang="en-US" u="sng" dirty="0" smtClean="0"/>
              <a:t>Potable</a:t>
            </a:r>
            <a:r>
              <a:rPr lang="en-US" dirty="0" smtClean="0"/>
              <a:t> water </a:t>
            </a:r>
            <a:r>
              <a:rPr lang="en-US" u="sng" dirty="0" smtClean="0"/>
              <a:t>= water safe for human consumption</a:t>
            </a:r>
          </a:p>
          <a:p>
            <a:r>
              <a:rPr lang="en-US" dirty="0" smtClean="0"/>
              <a:t>As </a:t>
            </a:r>
            <a:r>
              <a:rPr lang="en-US" u="sng" dirty="0" smtClean="0"/>
              <a:t>populations increase</a:t>
            </a:r>
            <a:r>
              <a:rPr lang="en-US" dirty="0" smtClean="0"/>
              <a:t>, there 			is a greater </a:t>
            </a:r>
            <a:r>
              <a:rPr lang="en-US" u="sng" dirty="0" smtClean="0"/>
              <a:t>demand</a:t>
            </a:r>
            <a:r>
              <a:rPr lang="en-US" dirty="0" smtClean="0"/>
              <a:t> for 		</a:t>
            </a:r>
            <a:r>
              <a:rPr lang="en-US" u="sng" dirty="0" smtClean="0"/>
              <a:t>potable water</a:t>
            </a:r>
            <a:r>
              <a:rPr lang="en-US" dirty="0" smtClean="0"/>
              <a:t>.</a:t>
            </a:r>
          </a:p>
          <a:p>
            <a:pPr lvl="1"/>
            <a:r>
              <a:rPr lang="en-US" u="sng" dirty="0" smtClean="0"/>
              <a:t>Supply drops</a:t>
            </a:r>
          </a:p>
          <a:p>
            <a:pPr lvl="1"/>
            <a:r>
              <a:rPr lang="en-US" u="sng" dirty="0" smtClean="0"/>
              <a:t>Cost increases</a:t>
            </a:r>
          </a:p>
        </p:txBody>
      </p:sp>
      <p:pic>
        <p:nvPicPr>
          <p:cNvPr id="2050" name="Picture 2" descr="https://encrypted-tbn1.gstatic.com/images?q=tbn:ANd9GcRSfu7cSOJoS8Zsq14TdguceLw8Q5z_TAwyTT54NIkIodcJijpk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8993" y="3657600"/>
            <a:ext cx="2245893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Potable Water Conservation:   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Use less</a:t>
            </a:r>
            <a:r>
              <a:rPr lang="en-US" dirty="0" smtClean="0"/>
              <a:t> water</a:t>
            </a:r>
          </a:p>
          <a:p>
            <a:pPr lvl="1"/>
            <a:r>
              <a:rPr lang="en-US" u="sng" dirty="0" smtClean="0"/>
              <a:t>Turn off faucets</a:t>
            </a:r>
            <a:r>
              <a:rPr lang="en-US" dirty="0" smtClean="0"/>
              <a:t> when </a:t>
            </a:r>
            <a:r>
              <a:rPr lang="en-US" u="sng" dirty="0" smtClean="0"/>
              <a:t>brushing teeth</a:t>
            </a:r>
            <a:r>
              <a:rPr lang="en-US" dirty="0" smtClean="0"/>
              <a:t> or hand-</a:t>
            </a:r>
            <a:r>
              <a:rPr lang="en-US" u="sng" dirty="0" smtClean="0"/>
              <a:t>washing dishes</a:t>
            </a:r>
          </a:p>
          <a:p>
            <a:pPr lvl="1"/>
            <a:r>
              <a:rPr lang="en-US" u="sng" dirty="0" smtClean="0"/>
              <a:t>Shorter showers</a:t>
            </a:r>
            <a:r>
              <a:rPr lang="en-US" dirty="0" smtClean="0"/>
              <a:t>/less full baths</a:t>
            </a:r>
          </a:p>
          <a:p>
            <a:pPr lvl="1"/>
            <a:r>
              <a:rPr lang="en-US" u="sng" dirty="0" smtClean="0"/>
              <a:t>Run only full dishwasher </a:t>
            </a:r>
            <a:r>
              <a:rPr lang="en-US" u="sng" dirty="0" smtClean="0"/>
              <a:t>&amp; </a:t>
            </a:r>
            <a:r>
              <a:rPr lang="en-US" u="sng" dirty="0" smtClean="0"/>
              <a:t>washing machine</a:t>
            </a:r>
            <a:r>
              <a:rPr lang="en-US" dirty="0" smtClean="0"/>
              <a:t> </a:t>
            </a:r>
            <a:r>
              <a:rPr lang="en-US" dirty="0" smtClean="0"/>
              <a:t>loads</a:t>
            </a:r>
          </a:p>
          <a:p>
            <a:pPr lvl="1"/>
            <a:r>
              <a:rPr lang="en-US" u="sng" dirty="0" smtClean="0"/>
              <a:t>Increased regulations &amp; cost of water</a:t>
            </a:r>
            <a:endParaRPr lang="en-US" u="sng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5023757"/>
            <a:ext cx="3018640" cy="18342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5023757"/>
            <a:ext cx="2105659" cy="1834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Potable Water Conservation:  Recycle/Reuse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Use</a:t>
            </a:r>
            <a:r>
              <a:rPr lang="en-US" dirty="0" smtClean="0"/>
              <a:t> the </a:t>
            </a:r>
            <a:r>
              <a:rPr lang="en-US" u="sng" dirty="0" smtClean="0"/>
              <a:t>same water multiple ways</a:t>
            </a:r>
          </a:p>
          <a:p>
            <a:pPr lvl="1"/>
            <a:r>
              <a:rPr lang="en-US" u="sng" dirty="0" smtClean="0"/>
              <a:t>Use “undesirable” water for plants</a:t>
            </a:r>
            <a:r>
              <a:rPr lang="en-US" dirty="0" smtClean="0"/>
              <a:t> (left in water bottles/cups, from pet’s dishes, etc.)</a:t>
            </a:r>
          </a:p>
          <a:p>
            <a:pPr lvl="1"/>
            <a:r>
              <a:rPr lang="en-US" u="sng" dirty="0" smtClean="0"/>
              <a:t>Wash vegetables 			</a:t>
            </a:r>
            <a:r>
              <a:rPr lang="en-US" u="sng" smtClean="0"/>
              <a:t>	       in </a:t>
            </a:r>
            <a:r>
              <a:rPr lang="en-US" u="sng" dirty="0" smtClean="0"/>
              <a:t>sink then</a:t>
            </a:r>
            <a:r>
              <a:rPr lang="en-US" dirty="0" smtClean="0"/>
              <a:t> use 					same water to 					</a:t>
            </a:r>
            <a:r>
              <a:rPr lang="en-US" u="sng" dirty="0" smtClean="0"/>
              <a:t>soak dishes</a:t>
            </a:r>
          </a:p>
          <a:p>
            <a:pPr lvl="1"/>
            <a:r>
              <a:rPr lang="en-US" dirty="0" smtClean="0"/>
              <a:t>Other ways?</a:t>
            </a:r>
            <a:endParaRPr lang="en-US" dirty="0"/>
          </a:p>
        </p:txBody>
      </p:sp>
      <p:pic>
        <p:nvPicPr>
          <p:cNvPr id="4" name="Picture 3" descr="Image result for reusingwater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" t="8366" r="7558" b="12329"/>
          <a:stretch/>
        </p:blipFill>
        <p:spPr bwMode="auto">
          <a:xfrm>
            <a:off x="4495800" y="2819400"/>
            <a:ext cx="4666488" cy="40568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014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Pollution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. . . is </a:t>
            </a:r>
            <a:r>
              <a:rPr lang="en-US" u="sng" dirty="0" smtClean="0"/>
              <a:t>anything</a:t>
            </a:r>
            <a:r>
              <a:rPr lang="en-US" dirty="0" smtClean="0"/>
              <a:t> that </a:t>
            </a:r>
            <a:r>
              <a:rPr lang="en-US" u="sng" dirty="0" smtClean="0"/>
              <a:t>lowers water quality</a:t>
            </a:r>
          </a:p>
          <a:p>
            <a:pPr lvl="1"/>
            <a:r>
              <a:rPr lang="en-US" u="sng" dirty="0" smtClean="0"/>
              <a:t>Chemicals</a:t>
            </a:r>
            <a:r>
              <a:rPr lang="en-US" dirty="0" smtClean="0"/>
              <a:t> (</a:t>
            </a:r>
            <a:r>
              <a:rPr lang="en-US" u="sng" dirty="0" smtClean="0"/>
              <a:t>lead, mercury, arsenic, fertilizers, oil, industrial waste</a:t>
            </a:r>
            <a:r>
              <a:rPr lang="en-US" dirty="0" smtClean="0"/>
              <a:t>, etc.)</a:t>
            </a:r>
          </a:p>
          <a:p>
            <a:pPr lvl="1"/>
            <a:r>
              <a:rPr lang="en-US" u="sng" dirty="0" smtClean="0"/>
              <a:t>Sediment</a:t>
            </a:r>
            <a:r>
              <a:rPr lang="en-US" dirty="0" smtClean="0"/>
              <a:t> (</a:t>
            </a:r>
            <a:r>
              <a:rPr lang="en-US" u="sng" dirty="0" smtClean="0"/>
              <a:t>biggest</a:t>
            </a:r>
            <a:r>
              <a:rPr lang="en-US" dirty="0" smtClean="0"/>
              <a:t> pollutant </a:t>
            </a:r>
            <a:r>
              <a:rPr lang="en-US" u="sng" dirty="0" smtClean="0"/>
              <a:t>in NC</a:t>
            </a:r>
            <a:r>
              <a:rPr lang="en-US" dirty="0" smtClean="0"/>
              <a:t> streams)</a:t>
            </a:r>
          </a:p>
          <a:p>
            <a:pPr lvl="1"/>
            <a:r>
              <a:rPr lang="en-US" u="sng" dirty="0" smtClean="0"/>
              <a:t>Objects</a:t>
            </a:r>
          </a:p>
          <a:p>
            <a:r>
              <a:rPr lang="en-US" u="sng" dirty="0" smtClean="0"/>
              <a:t>2 types of sources</a:t>
            </a:r>
          </a:p>
          <a:p>
            <a:pPr lvl="1"/>
            <a:r>
              <a:rPr lang="en-US" dirty="0" smtClean="0"/>
              <a:t>Point</a:t>
            </a:r>
          </a:p>
          <a:p>
            <a:pPr lvl="1"/>
            <a:r>
              <a:rPr lang="en-US" dirty="0" smtClean="0"/>
              <a:t>Nonpoint</a:t>
            </a:r>
          </a:p>
          <a:p>
            <a:endParaRPr lang="en-US" dirty="0"/>
          </a:p>
        </p:txBody>
      </p:sp>
      <p:sp>
        <p:nvSpPr>
          <p:cNvPr id="16386" name="AutoShape 2" descr="data:image/jpeg;base64,/9j/4AAQSkZJRgABAQAAAQABAAD/2wCEAAkGBxQTEhQUExQWFhUXGRgbGBgXGRwdIRwbHR4cGB0aHBwcHCggHB4lGxwXITEiJSkrLi4uHCAzODMsNygtLiwBCgoKDg0OGhAQGzIkICQsLCwsLCwvLCwsLCwsLCwsLCwsLCwsLCwsLCwsLCwsLCwsLCwsLCwsLCwsLCwsLCwsLP/AABEIALgBEgMBIgACEQEDEQH/xAAbAAACAwEBAQAAAAAAAAAAAAAEBQACAwEGB//EAD4QAAECBAQDBQYFAwMEAwAAAAECEQADITEEEkFRBWFxIoGRobEGEzLB0fAUI0JS4WJy8RUzskOCktIHFhf/xAAZAQADAQEBAAAAAAAAAAAAAAAAAgMBBAX/xAAoEQACAgEDBAICAgMAAAAAAAAAAQIRIQMSMQQTQVEiMhRhBXEVgfD/2gAMAwEAAhEDEQA/AN53EVue0q5igxhP61d5gKbM7R6mKmYl9ev3/MdfcI9sP98r9x7lRBiT+4+JgWSx+JRR1D+QrFZikigzHnYeYeM7puwNOLP7j4xY4o/uPjCv3gFqxxWJ5Nzg7gbEOEYoiuc9Lx1WOIuT4tCozqOa/fWOe8B0MK9U3ahsnHnn/wCRiKxahUqv/U/zhQlUWzmF7wbUOPxBZxMB5ZiPUVjH8cdz4wtChvFveBqH78IO6zdqGQxx3POsWOPL0KgOZhcgjVQ8I1E1DVvyEHcDYGfjlfu9YsMUrc+f1hdnAsk+J8KUhkiYhABmOVXADMOr928HeNUEGS8WhmJWTqfp2oqcQliQpdNPsmFmJnpUokkjYfLSLykpI+If+A9Wd2aG7r9C9s2/GKP7u5/WLLnrHxBX30+cYJly91non5tDHCYdBS7E11oadDzjU3IHUUZJmpN1KB2Lk+UaGYBdRpyUIJyJDsGfYM3Q6d0VKwBXTc/J6w9SE3RfsH/Eg/8AVPSvzji1O2VdaRlO4igMO0w2/wAxnOxktYAVm1YkPfvhd6Nf+wwyl/uNN4t2muOpB76vFsHJQwy5S7Eb+EaTWTUsOZpeKqiTk+LMQnme4xCmlz4mBVYt1dlqUckfV2tGhnjVVdg3m8K9WCGWnqPyd9yr9x8/rGyCQdWbc+kATcUoBk5Tz+2HlHZeJIqWPJm8I1asDHp6jGXvDufvvjJU9e3nAxxdnSwZ9vB7xwYok0CR1UPWG7sPYi0prwEKWo3fuV8njJQN3V4/zAysd0/8on4rf1EZvg/I6jNeD2OAB91LqfhT6DnEiuAnflS/7E+giRK4lPn6Pms2cMyupjNeKGia6AQPPScxqLn1jFQL7RzbmVsOViGJBBB2McM8Hl3QKUJAu5iBYjNzAJCv6o2RMSGYqSdWD+ZrAiVjUGNPep28YyzUElaVCqlPzjiE6Ma6tFMKgKOVLAn9x+flFcVImy/iCkg2LUPQ2MFo0Jk4FajRvL5xti8PkAGUE6lwfSg74X5AUg+8dVSQoU0o73v4RtNmS2BShQOpJLd3nGXkalReVhlq5Aa9zwTg05VgkBTixA7hU+cZ4TBTJlUggXzVYi1DrWkYKKswBuTVBueVKvBaChxiOFLDsgC19PP79BP9MmJV8AIrqPkTGk3EqIAmTAhCTSWgkqO4Jf5wNMx4HZlkoSTUq7RA1btM/wBvCt1wa0vI2RwzIhMxWZSr5aUJ+m5gFWHJLrScxOh/n7aB5c+Wkk5pqqXdKT4Vfxi2OmpQEhCiXAU5IFxo3fBuRgenCghQGZyCK2BoxHTd45O4a9QTbU6020pbnCZOIW96c1fKDMNjVBy/0MPFx8iu3wOcNLCAHA5vqd+saHGJsnuAhPi+JE6JDNqe+8Zoxf8ASTzEU71YQna3fZjCZiFqo6UjevhvC6chRUzkh6X/AJjYYoKYPHUzAFByYR6jfkooRXAPKkue2SA/306x1cgOwPQ1hlxIpOVUknKQXBrl5HzgBE5xUwilaGcUiqUKYMG5j5843C1sxdXI284YyOEKUkHOGOyXA3BILPEPBlEsJqH1FbfbRqmkGxAAcMcoAOwq3KMfeKJLJoNVepLNDU+z0wM85D6UVGK+EzE0zobU5m8Xhe4vYbQHEzVEkHKpKTcZR4RkhKiCySRzB60YVIEMpvD5iqqMtX/ek/zEnYeYgApckMEpDKdwSeYDv5wbl7M2i6UAW7eU1cmw2pf1jN7sQWOgo2/L5xqqWoTPzEg5qnMaV15V374ZHinu0MlPI0AHkL92kbZlAWGnglwQnkkBvPSMZmDFWJoHY5TswBBLxjisQV6tyAHpaKI6iDcYe64Wj8mVf4EbftHKJHeGf7Mr+xHoIkMB81mygCaklzYdYrJY3B6N/DRebOGZXU+sZnEDnGm4CZOBSQVGclI2IqfOB/w7lkDNztGilAwOpbGloXKBmycGojR3L9semnjBuGwMoB5hTm/vfwYUPV4UBZLx3SphXZia9DBEqSNFsbspH/qWiKShQypUphYLUPIAdIGkYlAosdk337iIaYXhEpaM6VqTWiTVxStWO8LKVclIxcuC+Cw0lZAynMNCWB50uR3Qbw3BykLUVJUSLXp4AEeJhTPR7sgkggGldtd4K/1j3gaj2ib33ccovHtuNSwxvN4ghFVJTT4aM3Uk07oviZaZ6RmnJRm0CSTc3IT0P1vCrDTkWmoBG0Mvw0pYeWG5MPUfxCPU2O5IotFamIsFn8ElImFAWVM4UcrEEMQzuFO/JqwJxmXKQ2QutgDQZetBeG2FwAIrlbpSDZXDZAqUuekSl1kU+Cn4LrDPFJyv2i4p8NP+Q+UHoxstkIMkMAWNHGr2GvqY9YyBRKR4D6RisA3bwEJ+YvQ8f451yeRXLQpVAAHD3+Vg20GSsiQ2QNmqHuLOHNGYGHigjRI8I4G2EP8Al/o3/HP2J50tBqlD7uHr99IJwWIKWAl5Hv2SxcajL5w2w4S9qwRNUwhX1f6N/AV1Z5fE4TMoAZQS9gwL1aw7ukdRIV+tSOlX0H7NuekPkICtIpPwY2cRseqXlGS/j/TFGGQZR+MKCqO1RzbWOY9yxzEt1DHcQWvh+oJ+6wNMw6gA+8XhOE+Gcep004coDlqL0FHevi+7wQVuXqkMAyaCnV4s1KRRrsH2HOLpIjRvIxKgQyioDRQSTpqADHZ3EVPQgMbZR4X5escl4RezPufvSKrwy0F6EU7xrGNI2mFf6u1UpJqNWpyre20dRxFMxacwahc3L1DUsGY1faKy8Qk6N0gmXNLAD0YxJuvBRad+Swky3cFjyLN4M0VxXD5Sx8ZTrRmL8i5uXjqpta36/wAR1CFF+zbb76wm+Q3bQtXwVqiYFCgFg79T0gZUhCVATEqSD+4i9jraHS5XL77ogCqMTyufB4otUn20NeHS0iVLGd2QmrXoKx2DsEj8tFB8KdOQ5RIp3BNh8fmJ7an3LeMXVQORypGyVJC1G9TdjV9topPWLsPicgih6izcoo2JRimeNNNI4rEUqIvOzzSsIASxAISMqW0oKDdoJkcJSzzFFR5USPrCuSXIyg2CSJaljsAq+UHYbh4CVe+UKsWBY+MbnGSU9nLsAUgCvR94ySpDdpRVUhy5Ybs7eHKE3NjbYx/YThcNKtKS5DMVGvcawQiUrN2lkDUJPzhWFhIDbXd25WgzAY4Ejs5+VfNoWUX4KQlHyM8NgZaqGWFdBmMG/wCmJAYygBvlCT6wDJ40xYdj+0N4mNJ2NJ183Mc0k7OqLTWEgDimFyKGWqWfvgWXPLuks3384Y+900MLMXJSjtA8ovCfhnPq6bi9yGPDcaUFjVJ300pDuXM/YQU8rx5BK7VvWNfeWAzW0hdbpozdopodVKCp5PWDEHQg7jaLLmBjHl8LhpoLoC6uHANjB06ZiQ5CCKXbbrHJLpGnhnXDro1lDJCSTDKXhA30jzeB4+QWmCm4+cPJWNBDguN9Ihqaco8nRHXWqviw73QSKAfe+8A40sHdzHZmJNNoHVLKjyhEvZWKovhQ/lBRtHcLh2FrxeZJoxbpA2DkrFyVX7x9+UZz7EnSCQn4gID4iQEMSXVRvvui2im5Il1E0oP2K1MSO+LIVlLUjAKcsNKmOpcmPXs8MbYeWrXL3EvvHMRhiT8TDoeXOMMPjMoAUDs/lGgx7lqWMJZpQYZiC71s3pBCMXndxUEh4p+LBZyK8h/McWpJchvD7p9IWUbHjKjongPQE7uIujEA6kdP4jCUH2bzbo0aZBpXeF2D9yzpxyEuAHNKjnoYFOOBIJSBRgddzWNEs+3faLKUk3IMMkkI1Z6vAT0+6l1/Qn0ESMuHpHupdvgT6COQ9RE2v2fKF4dalqyJJZRfS5uYNwuATdan/pDt3m/lG0nFCWpWUUdTgEMXNXBNfONpqguWoyi2UOU7BqtuBBKT4NhGKVsF4hxSWiiAaDSg84xl4abNcKTlaoc0+dYBVOejPzO/JvnGszFnLlD15wygqJPUb/oonCzFUQk0uenK8dSoijuX/hovh5sxnBIBoz0JtbWPQcN4eCCv4ZifhUm6TuoKDfYrG3XIqRnhMKjMlKSLJCnSo1Z1OntOOY8osMelKFZSGJoE0YP8YDDMOvKCJmEEtLuMxJYO4ap7Lmpdqwq4scrg5QaOyibdfu14W7yM8AWKml3TqaVtHoEpOUEjK+jg/wCfCEHB8J71bn/bTbrHp0yhpeJavo6entK2CrD2hXgpPvFLSpRs6U6qJNPPnHoSAAQEseUedw8wonJLs5ynShvVqbQullsOofBojDlCgkgPtdoMwqx7wBSygGgyhqvrR4p+ES7ZmLHLlBIPe2vTwvFJkqhHSmofSh84vyiMcM9HJwCkvlUVUdiwtoHuo1u1oDONWGWhQCSWKVVd7UNmrY6QTwLiImDICc6Lkgqtq510aMZmEVKWTldALkhJVSla6UArvHNpyqVS5K6sMbo8FJiUThUDN+8AM+gUwYAteF5nTJC2DpbQ2PPmIYy5IyqX7wpS9U5QCW1Nb1N3OjxfHJltlzBYHwrJ7VdGAdn3isoJ/wBEozaeCsniRUlJoCbtWv38oYSMQdWbSPOJw40IL6OAbWY9fKDpc1TMmWSwuATvt3eMc0umT4O+HVuqkO0Y9tW7r8ht1gTEY4V+Z+QhXMCzUpI2cZXp03isrDzC5NA2pbYOaveHj00ETfVT8BK8YTRD93+YqjDAHPOJq5yg36kWD6CNF4X3CHPaW1FaAmwHPleMv9OKpYWApeZSktYg1ruxqxtSLRgl9UQnquX2Z33bu5ypANEJdwbVFL07t4EUVPlBPdVyNBBeKXNlgIUgAm7AgjYPq0b8HwJBMw6Owr3uflGuSSEWWTBSZqfidKTbMAXIq2/ePlBYEs3lGxPZarUJFQwfkfnByUgpUFEgM/hU/PvaAZ2IlIKSgkq5pDEUow9LROEtw04uLoXzsE+ZSR2hdBPoTyOsBmW9rw4nSBSYM9HL5gE7nW96ECApo7WdIPMf4iqwKsmmEQEVKhWjc389IJUpJBL0rbeB5UxKjztGkuSGYDuez6s8YOK52JFuf3b7pHFE5T0ofv5RrNwTF6EPaBcSpuxSlnF/4gVmPB7Lhaj7mVX9CP8AiIkThYPuZVP+mj/iIkPggfLluJpLAlzQ2q4trGwxCkGlE6A1Y2bYjkYk8sVG9T6xhMSCXJYfT+YoZRtNmJWGygHZIAfmPvaMfcKFAkkw8wqpZZRZMtVCQFUYZjo5qyaQatKM4QpQStQ7CglgX0UznNapbpCN0akmLE4OdKBXUZVDo7VvR424JjlJmEJSpzbYG5VmPw6mkFpDOFqJ1Ncws1QAQ8WwqMqSc2Z3ALAdS3gIWUkakZ8W4oZhUp0sTdqtycbbNCLFTkLP5pVXWpL7OdOcM8ZiBVAmGxzIysMwPZqT/daEGJqxFwY1GXk9VhFAJASGToB6wXIcV1dxC7BzwpIUIJlYkaGOSVnpJRoMmqvbrvHnuOysqy1CbHobQ9WoipZOz38IScRV78lEsEkEOdhqSbAXMbpfYj1Fba8hOGUFyJczMxIIZFGYs1A47LXIjOYuUSQlxQX1Z31D+GsD4pGQIlpU4QGDG79om+pfwjmBxypSipITmAZylJvqygRZ46L8nJurAz4ZNCFFXbZ6kUBI0Jj0eHxSJnwKDi49QQ4enrHlJnGVTOytsqS/ZAA2FABzgzg85CJjM6jYuQxOt2NNKxDW07W5co6tDVX1fDGkzhakqKpZDNXcO4YjY1hYpklRy13y3/h49YlTeFRygWfhJaviS42Kj8mjn0+rSXyKz6Vp/Hg8yFIyOQc4HZYPmcsdezTYaxSRMUEnKjtFxRzqwHhHoU8OllLKS/QqAZ3GtPGCkykiyQPH5xSXVxXCJrpps8/w1BI/MKhlJoxYEEu5Y94i0mal1Ak5C1WeoLvt5bx6LCKyhiN6BtTr3bVjKZhQtYIJQeWVuTuLd8aupi2D6eayL1lIYAntggKQbHskAGpqLAijiK5cuUTDnQogNm2DVbmLbkwylSFpGT8uaAaBQcpclynfdgrQXhZiMOoKIygJL5Up0OZ0lvie9xqYv3Y1g5trvKGOFwwQm2p+IuQ4dq8qu3i0bVZnJ6x1SGyjUJSD3AU6/wCYkcGrN3yenoaaq6M8Qn8tVcoYgqowoWpd/nCCSQCOzmDVcsT33ePQrQ47oRz+HlKu0ohOqwl/EOGP3WL6E4vBzdTptOyolHtNnyj9JcgA0017o6OwQcwYWL68vveJMxUwBWUntUORq96aDnHcBPUhVQSSQCXHwm48hXrHVuvlnNRVS3Y5XzZqC/Z2fu8YymTSkAnOFGgpzs7XI9I0xmIUuaCmgAAFOQ3DNA2ImlSMt2IINbO9nvuY20Fsu5OZQWwTQ+tvpGErDJWQoqcAW1I7++OJWAGL15X0A8T5Qwk8PGRJVmTQKz0KQ7UCtNmMMn6M3ez1uAxH5Uth+hPoIkWwEn8qX8J7KauK0FbRI3AuT5NLwsxalKYsFGu9dN4Engu0eqn8SQfhYgEjleEuLKVuoBn5XPSFU22PLTVYFRUbM70ENpXCV+7zKdRJqlLEB9zYGAjhaORXb6jSJh58xKmdkkMX00Lbd0UJLA5lTgmjBWXaw+3jk4qmoIoClsoFKfzC9ykglsrUavfToYvLxrKvXTb75wjh6HTXkBmoUC+jxVM0AVtDybJExOjkXFj3wJw/ghWoglkipI8hWBSXkHptcAuCxJqlKSrMNHPgIY4fg8wgrmqCP6Satb4QX2h9gsJLlJZA79TzJv3ekW4hkKasCKuLg+oiTnbwiig6yxAgSUVUlUwA1qK9NPGHfC8ZlyKQ6EkftRkbV0j4vF7tC5BlrCVLSQAo2DJoLnv9YticSmXWXRCwnsF2OoOWjG5cVY3vFKVCW7GE3iElQWhSVKysVOoKbkmgIfnyhWcOmao+6DJIGhoWqC+tvG+kcw+Hm4hRBoGHa8gDuKnTpD7BYDKCAslNmqBSlA7NSIznGGbKRjOeKPPDh5DpAJU7WavJ9LVh7wrgiUjPM+KwZ+pSO5nhqg5fhAT0AB8bxUKet7/zHLLqnJUjqj09PJeUkJDD774Ax3EQHSH2f6RhN4uApQZmLB9QL/PyhIcSVrUUvRVH22jdDp23umGtr42xC5ONmrOZCSpG4Balw9ntSHeDxVcpbRv5rCFE9aFhKbAuwLPWp1G8aTFlBUp2KUulr5ir6R1T0YzwyENaUHaPUgx14T4PHrVmzEqVmJcD71glGPGYBTB7E6/SPPl0s7xk7l1MPIeTFhOO58YwTMBDggiOvEMplsMuVRwqihipMCAuVRzNGRVFDMh1FiOSN81G02i3vToYHC4tmhrdULUW7LrW928B9IpOYvRhtHHjhMMpyqrB6cbujA4QE/p7w3oaRhi8Kl8oKgDShcK1Nq87Hm0HPEQspLj7GxGoi8NZp5IanTp8DXh+DAlSxmdkJrTYc45BmD/20f2p9I7HV3/0cnZXs+R4TEstSWDEk7Vdu+LqWrMlQoAXG1H7jC2ekZ1bOfWNJKyAwPj9I6Ekc9vyMZ83Mol3Opu5jI4d1d0ZYfEqSLJF3LRpmd7DWpaFplMA02SXBe0UGj0+7QVKTm3Z7wy4JwUTFkrJKE2F3ctTrA5VyGyzns1h5ilAM8quln0B31pDHi+LMk5UoZ6t9vD3ELTJlhKGCrAftHL5k36QpmzEqPbqo999I5+5b4KqFITJmzZoBSSzPQMI04bwZZLzCSXtv1Otaw8LJAKiALgA6ekBHjANJQJc3bbfeF3t4ih+2lmQZJwjDK+XSoufIVpreO4uRLDKzMpPQghmAI2HLxhUpWIJDhTHkQ3k8aSeErNVKAL9SIW6y5DVeEhvgcYhbhJcpvRhBZVAOBwiZSWDcyWckxvNnISKntD9PPx+kcb090vjwdPc2rINiuIhKiBUi4dm6+VIU8S4gc5yOhJFRQObElhyZvqY1ODK3ylzclRap3pGeIkgMwcqPacagOQQ1L05MY7NPTUeDi1NSU3Qswy8x7RCf6nJYHU02hlJkuNCEmrGhvzZz93gyTwVZkFX5ZcnspLqABIAAYEnRg8LMSlSAUkF9QQwqGt3DwjpJBGBwzqUUkghI7i9xt2X76iL/hVZmSpOgfkI7wuUqRKBIU8wuQQ7CwFbE3/xA6pkxc0+6cKFbOBze0Y+cGKvI34fgF+8zGY6QSW3vToN4Gxksha1KykVYAWd6esGzMdi1JSkALy0cpSDfV2erju8V+MbMoqcKWwKS4sRcbwK6Rqds5hsWpLVq2vOunKHknEJU+VQU12cd4fSEUpIId/iKR0Ap6Gp5RrhU5Vg5gKsRWu4t9tENfRjKLfk6tHVlFpeB2tYFzFET0kkAil4XcVQSU7F/EMfmIWhBcgmjlz38ojpdKpRtspq9Q4ypDw4lJUEuzlnrfuiTpakkhQrenl4wpnVP5ZIZtHBH87wbhJ4mZUkiqWIWVO+tbNW8dC6eO2jneu7s4cQGBe+kX95ziuMwgExWQpVLHwqSQSxSzkAkAON/CMZ8kNmSp2u1ywpTr84yWlFYNjqNqzZSzvFfeRQqZL36QKjFVLj/MItN5Q3cwmHBcXTOMDIW4eOvCuPsdS9Hs8Ev8tH9qfQRIywH+1L/sT6COxTaStnyCdJOZXUnzMdSkRqtBc9T6x0IrHdZy0YpEahLisVKgKu7RdKnDX/AJjDS0hKlKCEjtadOegEeqwsv8NKmTFdpSEg96iEjwePKyFZS4+K3dDf8cZ0uYFEuoDNyArTnR6bQk0anRZE2ZMqSlD07RdRPyjCYlb5ZYOtoTYbErSsoVU7H/HSPQ4XH5UnQaC57zEpKUfrkrGUJLLorJ4US5mro9hU+MNVpRJQycoYVe76cyYRYnicxaiE0z1emtGG1No7NeWgIUHUvMXAqGIuepjOzKX2eA7yX15OTsYQVEEh6u/20CDikzOEgli43LM0az00GsZ4XELlhakBipIDlILAljU2B8TyiqjH0SlKXs3nY2ahJGchRIy625ad8cw0tYJOuif8axErWXKyGuwAAf1pFJWMmLmJSF5TXtJASwHaKqAaON66xqUfQsm3k9Zwmak4dHvHQpYzS2rqQUlg+YEHn1hmnhyFYeqSmYDVjcF8pNTWlbXNLQgw3FXR7uYtcyWB2OyElJ/eku//AGm+rQbw7iil/lZ0qJScyiC2W4WToRsb17pNvjwUVc+Tz3EEJTMyghRdw29q82gvhk33GYqmHOS+UE05dI0xOClSFKKFmYTZRo/MDYmEmInqdz2nq/3pDUY2E8QxpOpqaiukMOFzfw8qZmzBSiLF2Id+VvWFa0ZjUJZq9/2POIt3cim2m9Oph06ModSfaH3SWmBejKzqJ0FQT3wFipvvJpUVEqIftB3cufI3gJbFJCnLnMD3B6fd+UOuGyELQFp+IgPV2IoU91om1WRlkGUlswZ8pAHh9awdwMSyr8wEgJPwlu1Stdq06QHOlr7KTQFVSB1L+TNzhtgJYQKaVB1elRl112pCTnVL2WhG8+gHiSyVZUuSlJLDcsAflAExLFwqrvTdhtzeGeLRMWpU2pG73LuSG57QrStQqQSGAJ8731g0/iqQmpLdK2bJxGZJSwcvVg76V8YmGSy1ZTQBSVPsQRp01hkvhSEy1KTNBIqSQwbQBqudLwDOLIZnd6g7tFFNNiuNBPBkIWJilKI0AAzOeYsAGg7G4UIaYVoMu7pcGj9mtX8o5w+UEhJUl3AKg7PyJELsTMVMmspi7pSGYJF2YbUv1jKz+hE2jLKZhJBUEHU7X08Yy4nlKCpOhOZtXpbS58dxExUmZLUUhRqxID91Pu0ZY7FdrIgAJYDK12vW93PhDKuUa3XJFYhCUoFcxAfpqbb0HrG0rEAikc4Xws4kiWFMbjsvQVId3DtfeKsZalIKCFVGU02ZwbgXI1e9IGlNZNhNrg9tw9f5Uv8AsT6CJFOG4dQkyhfsIqH2EcjO2g7h8xnK7Sm3MBTOrRulRKlA7n1+UZ4iXciL4JnQBTWkaSphrsdBvGODwqllJSQBrmIA/kQzm4UIAVMPZdgQD2uY5fdYRtAmCTaWpBvs5KKish6gCupNKbwVwfBInkqYiWn4pjUAFLm6joIaYnEAIyy0hCU/CBd2uTcn7pCb/BtWI5/DEy3JmoUs1AR2qGwJo1PWMcXjStScxUo2ckmjMKGzW2vFSntMFMH+/lEnYctmDkP074ZSoNoRgFpExMsEAq7KTo5cB76taphx7RYDLmOUjJTMxYgh6EliRqRuKmFfCUy5eJkrXUJWCa0DdLwTxLjgzHOrOS+5DaDw0hW21gFV5FGCw0xaqPl1f6w34RwkqVMSqpyKIrbKUkcnu1YyPGEgkJSS3dBHCuLGYog5Qw+HwrBUvJrcapEPCVKvSmvzZ4L4fw6XKEx1h1y1IFRdWpcjRxbWM+KqZDlTV2c7sPOAEYqQlBJKnapYktc9IWN1aRrpYYWvhqU5le8QxoTmcgdwjoxMqTKMuXMDrAJrdrP467wJxTD0SEJozu2+jb6mE2OlgB/vcwRyZK0ETMWVJ3dmI2tSCsUVfCAzU+vdDf2Y4WVYaZNnEBCSAgEXJfsi1apMbmTLVRwG0Ib1bTZ41usGxSZ5ZKVE7NFxNVmKFuRofryZ49N/pdCD2QbhvCCcFwELWQhiogklVkj1Z4zdQ239iCXgV5QSGSzDckgBLDXf6wTLm+6QyRXY/MQyxE4qmBWVPZVUB8pZ2UHqHgDieZaywYq0fR2/9jDOUZeRYqVmCMaqYHsSWtTw5w3kYGZlBUu7UAszFgbaQvkYZOcM4yB6imazvq3yj0OOxMtCafEBQVD9fDzpCKO7CNcnExkI7R7YzKYhiw/iMMdhi5dBdhmKXZLUqGYEKcHdhyMF4DhysRLSqWntgHNVqhtbPXlrEwnF0sXTKKk3UpIKhYC/JhY2gUVB/IVyb4AsOXQQ7pspJDKCuVdvsM0ZysEVkhBHZsFEAt6GzwxxGP8AfsCUntZgB2e0BR2HrGow6MqVAKSumdJYh2uFC4f1guLwjXdZF3E8RlSwqW11NoUDMBmaunU2grjOIAYEO5d30Desc4UETlBKiUE/CGcknsttqIyOXgS6MsROK2rW1RoBX1ELZ2HbK4UlVy9kjvG20eixGElCYuWsrCk0JIGzkd1Nrwr4nIlhYKFzJhV8RNr0bZh3RTazVI24fxFWGUVIAOUafqdnHIHQjl0jTjXFk4kmeoocADKCCz0A5m/2ISyp6kHIGIAFTtt5iO4SbKTMzZCoC6SfJ2jEqwzdyvB9F4djkmVLLGqEnyHOJA/D5yTKltLYZEsH5CJFPh/zM+Xs+WrmTJkwywFBJJpVgl/iIFGpeB8ROOViagkA9I+hTvZPFolzESpDmartLzhwgGiSSbmpLUDt0Un2CxhUM0gMP60/WHb/AEIuOTz/AAjAmiyHFKfWPSYpaFIKVoCir9xLg1aqGe71bW8Hy/Y/FsPymH9yST5tFley2LAcSCVNbMi/iKeL8ohU7GwALxa/dypKXySwMqQGDgEOauTU33McVMSwQSXL1A1FYNPs3xDTDgU/elujP53gOf7GcQUmsvtf3p+RpDKD8mWvAglTEhSipw2oueQ2jH8clKSpiSlToCi99TXQ2AEP5nsHjir/AGnG+dP1jBX/AMeY7Kse6cqIbtptffeGUDGxMcqnLEAipLctqQNiylNRqzH6R7n/APOsQiQiy15nKAwyiupLKaApnsDjFrGaUydSFJ0HXWBYZraoRSzklAEutX+PSCOBSMq1mr6chQ+Jj02L9i8UpLJlgKyslQUBlrVmPf3mL4D2QxaEAmX2iQCnOk9Vk20HOsFM20G8M4bJn5hOTmSEgtmUnTdJBe8eaxuFw5UyEnTMkqcAADW7lV6sx8PanhWIkpUiTJMx2BUtSU0tQPtvHk8b7IcRVmaXd7KTbQXflCQUkqNk4t2BYniaWzAuXamvSFclRnKVnRRLdkb89zrSHEj2Ex7dqUzCjKTt1jcexvEksZaAgu5ZSRXe8aoUa9SxKnFTUpJSslIdkknKDqQmz38Ya8MkrxOXKgt+sgWTqb69pobzPZ7HKSULkBYqarFTu4UC/wBTF+F8E4nJlJTLQJd8wBQX0DubN5kwzip+KEjJxE2K4zMViFkFSU0CQ7gACgryrFFe00xCggIKnLKCSQ41dIDHXlBc72P4g5Pu8x5rT9YthfY7GCcVmTZJYlabnv2hXBxdgpWEmagpWofpDkfSBuGY5E9S0FPu1AdlQJUCDRyOu0OMJ7JTxh52ZH5q1JYZhYVv3mAuD+x2KQpZVLZzTtC2lrXMS24yh1LPJuvhPYCUrCgG1YnQkk790DnALC3AzMACGDX+7R6HD+z03KsqSQQnsDMC6tiS5b6xzC8LxQJeWBbUEc+cbtkPvR53ETpkgkIzSwshyCeb0J5+UJxJJLt9/ZEe8mcLnqOVUjs7hSfKsDTPZSZRkkMXFR1gqS5Rnxfk8gjNp2XJ9D6w/wAFNHu0+8JDipDE7Atr/EMMJ7NTRmzy81OyUqAL6PyrA+N9n8VTLKdv6kj5/bwzWMIVtcHnsfgfeKORaSw5gXfW1XvAMuWqWpy1AKGtPiNOjeMPZXsnjQcxl3L5c43JAobfWN8R7JYgsUSch/UnOCkj+ly6S1NYFCg+J5bHYgictkj9Lc6V+UaYHihSQ8tCwDqCCQ1QSDV6aaANDbEexOMzKIlA0/cmp016QOn2IxwDGS5b96b333htrElLOBDxOcufMEwkHetr0A2FIsJWUpppHoP/AKXjSoH3QZj+pN/GDsL7E4o5feJSCHsoFgW89PGCmCSfIdwk/kSa/wDTR/xESHOF4AtKEJyDspA00DRIpS9BR6+JEiQ5MkSJEgAkSJEgAkSJEgAkSJEgAkSJEgAkSJEgAkSJEgAQcO4NNSqb7xeZKwofErtOXBINEtW28Yf6LiUj8qdl7EtJDliUgZjVJYk5q87RIkFAET+FzlGWSoKIlpSSVqTlUKqUAkAKKqCrW7oHVwrGgISmewCVgkmtUsn9FWUxflEiQUBzEcHxZzpTOZKisjtEGpWWPZuXR2gaZSGLxtguGYpK+1O/LaZTNmIKisg1S5IzI1DZYkSCgsGRwTEpylC0oIIcCYpQolis5klySzp5XqYtL4Zj2riBaZY6kHKT2KsWpRm7okSCgs3m8NxeYZcR2ApLAs5SxJzHKXOY21AghGCxCRJJWJhQSVZiQ5IUDUCoDhg2kSJBQC8YPHZikzaKM05gQQgZU5BVIL530NCeUEyOG4oLOafml5FgB6uczP2amqauLaxIkFBYHI4LjEAJTNSBmJUMxLjIlLfABcKNGvqYvP4fjUFakTcwZRQgEVUVKUAcwsXSCXDB2ESJBQWekwiClCApWZQSAVblqnvMaxIkAEiRIkAEiRIk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8" name="Picture 4" descr="http://www.catawbariverkeeper.org/our-work/covekeepers/mountain-island-lake/Muddy_lake.jpg/image_pre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896868"/>
            <a:ext cx="4419600" cy="2961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Point Source Pollution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u="sng" dirty="0" smtClean="0"/>
              <a:t>specific</a:t>
            </a:r>
            <a:r>
              <a:rPr lang="en-US" dirty="0" smtClean="0"/>
              <a:t> location that is the clear </a:t>
            </a:r>
            <a:r>
              <a:rPr lang="en-US" u="sng" dirty="0" smtClean="0"/>
              <a:t>source</a:t>
            </a:r>
            <a:r>
              <a:rPr lang="en-US" dirty="0" smtClean="0"/>
              <a:t> of a pollutant</a:t>
            </a:r>
          </a:p>
          <a:p>
            <a:r>
              <a:rPr lang="en-US" u="sng" dirty="0" smtClean="0"/>
              <a:t>Examples:</a:t>
            </a:r>
          </a:p>
          <a:p>
            <a:pPr lvl="1"/>
            <a:r>
              <a:rPr lang="en-US" u="sng" dirty="0"/>
              <a:t>Hazardous material wells</a:t>
            </a:r>
          </a:p>
          <a:p>
            <a:pPr lvl="1"/>
            <a:r>
              <a:rPr lang="en-US" u="sng" dirty="0" smtClean="0"/>
              <a:t>Factory outputs</a:t>
            </a:r>
          </a:p>
          <a:p>
            <a:pPr lvl="1"/>
            <a:r>
              <a:rPr lang="en-US" u="sng" dirty="0" smtClean="0"/>
              <a:t>Leaking containers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52800"/>
            <a:ext cx="3973286" cy="2668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797" y="4474029"/>
            <a:ext cx="1911117" cy="238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9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Nonpoint Source Pollution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04801" y="1143000"/>
            <a:ext cx="6781800" cy="5410200"/>
          </a:xfrm>
        </p:spPr>
        <p:txBody>
          <a:bodyPr>
            <a:normAutofit/>
          </a:bodyPr>
          <a:lstStyle/>
          <a:p>
            <a:r>
              <a:rPr lang="en-US" u="sng" dirty="0" smtClean="0"/>
              <a:t>Generalized</a:t>
            </a:r>
            <a:r>
              <a:rPr lang="en-US" dirty="0" smtClean="0"/>
              <a:t> source of pollution, usually in </a:t>
            </a:r>
            <a:r>
              <a:rPr lang="en-US" u="sng" dirty="0" smtClean="0"/>
              <a:t>runoff</a:t>
            </a:r>
          </a:p>
          <a:p>
            <a:r>
              <a:rPr lang="en-US" u="sng" dirty="0" smtClean="0"/>
              <a:t>Examples:</a:t>
            </a:r>
          </a:p>
          <a:p>
            <a:pPr lvl="1"/>
            <a:r>
              <a:rPr lang="en-US" u="sng" dirty="0" smtClean="0"/>
              <a:t>Main source:  Agricultural</a:t>
            </a:r>
            <a:r>
              <a:rPr lang="en-US" dirty="0" smtClean="0"/>
              <a:t> runoff (</a:t>
            </a:r>
            <a:r>
              <a:rPr lang="en-US" u="sng" dirty="0" smtClean="0"/>
              <a:t>fertilizer, animal waste, sediment</a:t>
            </a:r>
            <a:r>
              <a:rPr lang="en-US" dirty="0" smtClean="0"/>
              <a:t>)</a:t>
            </a:r>
          </a:p>
          <a:p>
            <a:pPr lvl="1"/>
            <a:r>
              <a:rPr lang="en-US" u="sng" dirty="0" smtClean="0"/>
              <a:t>Sedimentation</a:t>
            </a:r>
            <a:r>
              <a:rPr lang="en-US" dirty="0" smtClean="0"/>
              <a:t> (from </a:t>
            </a:r>
            <a:r>
              <a:rPr lang="en-US" u="sng" dirty="0"/>
              <a:t>deforestation, farming, &amp; housing</a:t>
            </a:r>
            <a:r>
              <a:rPr lang="en-US" dirty="0"/>
              <a:t> </a:t>
            </a:r>
            <a:r>
              <a:rPr lang="en-US" dirty="0" smtClean="0"/>
              <a:t>developments)</a:t>
            </a:r>
            <a:endParaRPr lang="en-US" dirty="0"/>
          </a:p>
          <a:p>
            <a:pPr lvl="1"/>
            <a:r>
              <a:rPr lang="en-US" u="sng" dirty="0" smtClean="0"/>
              <a:t>Storm water</a:t>
            </a:r>
            <a:r>
              <a:rPr lang="en-US" dirty="0" smtClean="0"/>
              <a:t> runoff (</a:t>
            </a:r>
            <a:r>
              <a:rPr lang="en-US" u="sng" dirty="0" smtClean="0"/>
              <a:t>roads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971" y="4045857"/>
            <a:ext cx="2950029" cy="1966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29" y="1271814"/>
            <a:ext cx="1886000" cy="275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8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Pollution . . 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Pollution </a:t>
            </a:r>
            <a:r>
              <a:rPr lang="en-US" u="sng" dirty="0" smtClean="0"/>
              <a:t>moves downstream</a:t>
            </a:r>
            <a:r>
              <a:rPr lang="en-US" dirty="0" smtClean="0"/>
              <a:t> with water</a:t>
            </a:r>
          </a:p>
          <a:p>
            <a:pPr>
              <a:spcBef>
                <a:spcPts val="600"/>
              </a:spcBef>
            </a:pPr>
            <a:r>
              <a:rPr lang="en-US" u="sng" dirty="0"/>
              <a:t>More pollution = lower water </a:t>
            </a:r>
            <a:r>
              <a:rPr lang="en-US" u="sng" dirty="0" smtClean="0"/>
              <a:t>quality</a:t>
            </a:r>
          </a:p>
          <a:p>
            <a:pPr>
              <a:spcBef>
                <a:spcPts val="600"/>
              </a:spcBef>
            </a:pPr>
            <a:r>
              <a:rPr lang="en-US" u="sng" dirty="0" smtClean="0"/>
              <a:t>Downstream = poorest</a:t>
            </a:r>
            <a:r>
              <a:rPr lang="en-US" dirty="0" smtClean="0"/>
              <a:t> water </a:t>
            </a:r>
            <a:r>
              <a:rPr lang="en-US" u="sng" dirty="0" smtClean="0"/>
              <a:t>quality</a:t>
            </a:r>
          </a:p>
          <a:p>
            <a:endParaRPr lang="en-US" dirty="0"/>
          </a:p>
        </p:txBody>
      </p:sp>
      <p:pic>
        <p:nvPicPr>
          <p:cNvPr id="21506" name="Picture 2" descr="http://www.3m.co.uk/intl/uk/3Mworldly-wise/1-geography-river/geo-river-3-po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844873"/>
            <a:ext cx="8839200" cy="4013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Nonpoint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Decrease runoff</a:t>
            </a:r>
            <a:r>
              <a:rPr lang="en-US" dirty="0" smtClean="0"/>
              <a:t>/erosion</a:t>
            </a:r>
          </a:p>
          <a:p>
            <a:pPr lvl="1"/>
            <a:r>
              <a:rPr lang="en-US" u="sng" dirty="0" smtClean="0"/>
              <a:t>Increase vegetation</a:t>
            </a:r>
          </a:p>
          <a:p>
            <a:pPr lvl="1"/>
            <a:r>
              <a:rPr lang="en-US" u="sng" dirty="0" smtClean="0"/>
              <a:t>Decrease slope</a:t>
            </a:r>
            <a:r>
              <a:rPr lang="en-US" dirty="0" smtClean="0"/>
              <a:t> angles</a:t>
            </a:r>
          </a:p>
          <a:p>
            <a:pPr lvl="1"/>
            <a:r>
              <a:rPr lang="en-US" dirty="0" smtClean="0"/>
              <a:t>Use </a:t>
            </a:r>
            <a:r>
              <a:rPr lang="en-US" u="sng" dirty="0" smtClean="0"/>
              <a:t>terracing, no-till</a:t>
            </a:r>
            <a:r>
              <a:rPr lang="en-US" dirty="0" smtClean="0"/>
              <a:t> farming,</a:t>
            </a:r>
            <a:r>
              <a:rPr lang="en-US" u="sng" dirty="0" smtClean="0"/>
              <a:t> and contour farming</a:t>
            </a:r>
          </a:p>
          <a:p>
            <a:r>
              <a:rPr lang="en-US" u="sng" dirty="0" smtClean="0"/>
              <a:t>Capture runoff in retention ponds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781" y="4742500"/>
            <a:ext cx="3429000" cy="211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742500"/>
            <a:ext cx="3365163" cy="211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27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Surface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of </a:t>
            </a:r>
            <a:r>
              <a:rPr lang="en-US" u="sng" dirty="0" smtClean="0"/>
              <a:t>ground covering</a:t>
            </a:r>
            <a:r>
              <a:rPr lang="en-US" dirty="0" smtClean="0"/>
              <a:t> in river systems</a:t>
            </a:r>
          </a:p>
          <a:p>
            <a:r>
              <a:rPr lang="en-US" u="sng" dirty="0" smtClean="0"/>
              <a:t>Major factor</a:t>
            </a:r>
            <a:r>
              <a:rPr lang="en-US" dirty="0" smtClean="0"/>
              <a:t> in </a:t>
            </a:r>
            <a:r>
              <a:rPr lang="en-US" u="sng" dirty="0" smtClean="0"/>
              <a:t>how much and </a:t>
            </a:r>
            <a:r>
              <a:rPr lang="en-US" dirty="0" smtClean="0"/>
              <a:t>what </a:t>
            </a:r>
            <a:r>
              <a:rPr lang="en-US" u="sng" dirty="0" smtClean="0"/>
              <a:t>type</a:t>
            </a:r>
            <a:r>
              <a:rPr lang="en-US" dirty="0" smtClean="0"/>
              <a:t> of </a:t>
            </a:r>
            <a:r>
              <a:rPr lang="en-US" u="sng" dirty="0" smtClean="0"/>
              <a:t>pollution reach water</a:t>
            </a:r>
            <a:r>
              <a:rPr lang="en-US" dirty="0" smtClean="0"/>
              <a:t> bodies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Permeable surfaces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Estuaries (aka marshland)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Impermeable surfaces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4650844"/>
            <a:ext cx="3521529" cy="2207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26259"/>
            <a:ext cx="2971800" cy="2231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4650844"/>
            <a:ext cx="2758945" cy="22071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447800"/>
          </a:xfrm>
        </p:spPr>
        <p:txBody>
          <a:bodyPr/>
          <a:lstStyle/>
          <a:p>
            <a:r>
              <a:rPr lang="en-US" dirty="0" smtClean="0"/>
              <a:t>Surface Type:  </a:t>
            </a:r>
            <a:br>
              <a:rPr lang="en-US" dirty="0" smtClean="0"/>
            </a:br>
            <a:r>
              <a:rPr lang="en-US" dirty="0" smtClean="0"/>
              <a:t>1.  Permeable Surfaces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876800"/>
          </a:xfrm>
        </p:spPr>
        <p:txBody>
          <a:bodyPr/>
          <a:lstStyle/>
          <a:p>
            <a:r>
              <a:rPr lang="en-US" dirty="0" smtClean="0"/>
              <a:t>Permeable surfaces allow </a:t>
            </a:r>
            <a:r>
              <a:rPr lang="en-US" u="sng" dirty="0" smtClean="0"/>
              <a:t>water</a:t>
            </a:r>
            <a:r>
              <a:rPr lang="en-US" dirty="0" smtClean="0"/>
              <a:t> to </a:t>
            </a:r>
            <a:r>
              <a:rPr lang="en-US" u="sng" dirty="0" smtClean="0"/>
              <a:t>permeate (soak into) soil</a:t>
            </a:r>
            <a:r>
              <a:rPr lang="en-US" dirty="0" smtClean="0"/>
              <a:t>.</a:t>
            </a:r>
          </a:p>
          <a:p>
            <a:pPr lvl="1"/>
            <a:r>
              <a:rPr lang="en-US" u="sng" dirty="0" smtClean="0"/>
              <a:t>Decreases</a:t>
            </a:r>
            <a:r>
              <a:rPr lang="en-US" dirty="0" smtClean="0"/>
              <a:t> the amount of </a:t>
            </a:r>
            <a:r>
              <a:rPr lang="en-US" u="sng" dirty="0" smtClean="0"/>
              <a:t>runoff</a:t>
            </a:r>
          </a:p>
          <a:p>
            <a:pPr lvl="1"/>
            <a:r>
              <a:rPr lang="en-US" u="sng" dirty="0" smtClean="0"/>
              <a:t>Infiltration = some pollutants</a:t>
            </a:r>
            <a:r>
              <a:rPr lang="en-US" dirty="0" smtClean="0"/>
              <a:t> are removed from the water (</a:t>
            </a:r>
            <a:r>
              <a:rPr lang="en-US" u="sng" dirty="0" smtClean="0"/>
              <a:t>trapped</a:t>
            </a:r>
            <a:r>
              <a:rPr lang="en-US" dirty="0" smtClean="0"/>
              <a:t> by the soil)</a:t>
            </a:r>
          </a:p>
          <a:p>
            <a:pPr lvl="1"/>
            <a:r>
              <a:rPr lang="en-US" u="sng" dirty="0" smtClean="0"/>
              <a:t>Examples:  fields, forests,</a:t>
            </a:r>
            <a:r>
              <a:rPr lang="en-US" dirty="0" smtClean="0"/>
              <a:t> 		</a:t>
            </a:r>
            <a:r>
              <a:rPr lang="en-US" u="sng" dirty="0" smtClean="0"/>
              <a:t>specialized pavement</a:t>
            </a:r>
          </a:p>
        </p:txBody>
      </p:sp>
      <p:pic>
        <p:nvPicPr>
          <p:cNvPr id="14338" name="Picture 2" descr="https://encrypted-tbn0.gstatic.com/images?q=tbn:ANd9GcTrQdz0c2EL74_4zlfxMkOocuokGGjjkTqHrwi40Vht167Rr3p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1057" y="4953000"/>
            <a:ext cx="2862943" cy="1905000"/>
          </a:xfrm>
          <a:prstGeom prst="rect">
            <a:avLst/>
          </a:prstGeom>
          <a:noFill/>
        </p:spPr>
      </p:pic>
      <p:pic>
        <p:nvPicPr>
          <p:cNvPr id="14340" name="Picture 4" descr="http://4.bp.blogspot.com/_Vb2veVF7kUk/S8zW1myz9vI/AAAAAAAAARo/8WckU2CnSBQ/s1600/beautiful-grassy-pav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5562599"/>
            <a:ext cx="1295400" cy="1295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Type:  2.  Estuaries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5562600" cy="5410200"/>
          </a:xfrm>
        </p:spPr>
        <p:txBody>
          <a:bodyPr/>
          <a:lstStyle/>
          <a:p>
            <a:r>
              <a:rPr lang="en-US" dirty="0" smtClean="0"/>
              <a:t>Estuaries are </a:t>
            </a:r>
            <a:r>
              <a:rPr lang="en-US" u="sng" dirty="0" smtClean="0"/>
              <a:t>permeable surfaces</a:t>
            </a:r>
            <a:r>
              <a:rPr lang="en-US" dirty="0" smtClean="0"/>
              <a:t> that have </a:t>
            </a:r>
            <a:r>
              <a:rPr lang="en-US" u="sng" dirty="0" smtClean="0"/>
              <a:t>very slow infiltration</a:t>
            </a:r>
            <a:r>
              <a:rPr lang="en-US" dirty="0" smtClean="0"/>
              <a:t> rates.</a:t>
            </a:r>
          </a:p>
          <a:p>
            <a:pPr lvl="1"/>
            <a:r>
              <a:rPr lang="en-US" u="sng" dirty="0" smtClean="0"/>
              <a:t>Greatly reduce runoff </a:t>
            </a:r>
            <a:r>
              <a:rPr lang="en-US" dirty="0" smtClean="0"/>
              <a:t>into the water</a:t>
            </a:r>
          </a:p>
          <a:p>
            <a:pPr lvl="1"/>
            <a:r>
              <a:rPr lang="en-US" u="sng" dirty="0" smtClean="0"/>
              <a:t>Slow infiltration = very effective removal</a:t>
            </a:r>
            <a:r>
              <a:rPr lang="en-US" dirty="0" smtClean="0"/>
              <a:t> of </a:t>
            </a:r>
            <a:r>
              <a:rPr lang="en-US" u="sng" dirty="0" smtClean="0"/>
              <a:t>pollutants</a:t>
            </a:r>
          </a:p>
          <a:p>
            <a:pPr lvl="1"/>
            <a:r>
              <a:rPr lang="en-US" dirty="0" smtClean="0"/>
              <a:t>Act as </a:t>
            </a:r>
            <a:r>
              <a:rPr lang="en-US" u="sng" dirty="0" smtClean="0"/>
              <a:t>natural flood control</a:t>
            </a:r>
            <a:r>
              <a:rPr lang="en-US" dirty="0" smtClean="0"/>
              <a:t> area</a:t>
            </a:r>
            <a:endParaRPr lang="en-US" dirty="0"/>
          </a:p>
        </p:txBody>
      </p:sp>
      <p:sp>
        <p:nvSpPr>
          <p:cNvPr id="13314" name="AutoShape 2" descr="data:image/jpeg;base64,/9j/4AAQSkZJRgABAQAAAQABAAD/2wCEAAkGBhMSERUTExMWFRUWGBoYFxgYGBgcGBgYGRgVGBoXGBcaGyYeGxojGhcYHy8gJCcpLCwsGh8xNTAqNSYsLCkBCQoKDgwOGg8PGiwkHyQsLCwsLCwsLCwsLCksLCwsLCwsLCwsLCwsLCwsLCwsLCwsLCwsLCwsLCwsLCwsLCwsLP/AABEIAMIBAwMBIgACEQEDEQH/xAAcAAACAwEBAQEAAAAAAAAAAAADBAACBQEGBwj/xABEEAABAgQDBgQFAgQEBQIHAAABAhEAAxIhBDFBIlFhcYGRBaGxwRMyQtHwBuEUUmLxI3KSogcVM4LSsuIWJENTY8Ly/8QAGQEBAQEBAQEAAAAAAAAAAAAAAQACAwQF/8QAKhEAAgMAAQQCAQEJAAAAAAAAAAECERIhAxNBUTFhIvAEFDJCUnGBobH/2gAMAwEAAhEDEQA/APlqJhWgOBsXB1aDYRDkB2IJHBmJF4VlFmBNmNwLsdDB0unaDXU3LVxHja8GB1CmQpLkCxI43hdK7PvtFpUxg93e+ulokx0swZ9+h/DGObIILgjXTRm184GpbABQpZ9pmJvvaDJXSn5XLZ/nOEsTOWssdLt0e3do0o2QVCE2Z9de35lB0JSCSDcZAN27tGcgEcHsY1pYZIKQbgMeLqhcSRJKqi1w1rB+nkIbkzFFJfJ2Y2IuHbjlC2DWynQ9gft3ctD8vDkpFy5Jfzc+Q79+MlQ0clSDmKlJD5dg/cXjb8Mw6g5AIyfV7Czm39oVwHhINyWcsG3Wv6CN4ywkMNPd45qTXI0zF8Qwy5yg7UpJYXzIYE7yG03xoYH/AA0BI0hhSrtusIGhgC4L6fhjb60mWWReNI+nzD9oEvxEj6CeqYN/Budctc8ovMwIy/BwjX7xJBTMfxXF/FlFBTmoNcbx7Rl4pDgDcAAX7+3lHp/4Eb4HN8LCrvpGl+0ey5M3wzGTEppSh97lmYAe0OHGTVAgoQxsxJuNdN0X/wCRFJJqtp+8cneEuwqz5/mUafXfhg2IYfBTAoKKgQlalpSdFr+onVnLcTDnxpm9HZX3iyfBrUk3L727GAD9OjSYeu4cIF15ew19GTI/SoCwszCS75N5gvG0uUoIKUrDswJqPUkuT5xwfpY/z35H7xxP6ZGqvL94u8/6v9Dr6BYPw1STdYOWRNgPe5vFcf4GJxBMxtkILNcAu3B2HaGf/hdOdXTvxjo/TctnKj5Qd37N7dfADBeEy5NVJz0Z2bd+axbwhCklXxApiXYOyiXNzoBfTWGEeAy76xceFIFwB2u/WBdWhXU+imDwX+IuaAdqopDvnYJBLOePGNqZJMtDMxCf9R//AK1hASWa5tlfI52i84lQpUpRB331fPnHTvKjXcVHlJ36fJUCVlw+mpz1MCneA1JAK1MC7c2f0EemOBRx7fvHDgpe9X+ke64wupP2cmYGHwRlpCEpWQHuACLknXnEjaMmXvPYfeJGHT+TsurJKjxK/DyCQMgAB3S/tDEnw51JJGTkhrPofJ49B8BN7QWXJDk74n1jk5I89L8KNuJ/BBv+XuqnMARvrwwsfzSOS5ADlsv2jHdM6RkzPDdoBmyDHlme0DneG3JbMW6kH0Aj0JbddvYfcxxcnnlAuqSkjzh8JuLasP8Ad3vDh8LDJsRcnoHb3jaEpmPLuDBKA25rd/wwd1s1aMOV4eQHDObnnu/1EQ5Lwfp7JA9IdIuw/PwRZ3bqev40Zc2wspJQKhq14aQq3AetoXkpv3Hk/vBkzmbeX7ZRmzSkXStiX4+8FJ9PuPWFahfW7fneOqmBtbnTpb83mJstjKZj/nFor8dw+pNvOAVX3D+ze0clixb8sT9owZ2GScgPzh5RZdrDe/TKF0TCOwJ7/tEq2zuDd3P7QWy0NKUSAHv+zxKPx4EheR5n86CKTZxcPwh0W0MzASL/AJpAyT105dYombnz/POKIXtAcD/eHTByHBMpDCOfGeBvY8H9DFKwHN4NMtFVqU1shFgrhwjqbC/5eBnQ5DP2h2wsYSSzHj6xQq36fn2gUya5YfmUcRMGX5+Xi0zSkg1f51ii1ncNbff7QJSrZsPs33PaO/GzflDtloqlJaKGWXJyH2EQG7fl4lVjwHtDt2Fi9XDyiQVJiRbY6QkFOOf57QREz39P3hOXMLjg3rn5wVEwZ6Uln3m8aycRoLyH5mPaLJDpDHM68yfSEpRZNT2a3mfRoLJm7Lc+dyP284nEhxTGxtn6n7RcLvvzbo/7QlKxgc73t6e8REza9Oo/vGGhHVTGI5N6feOpukkfls4z1TBe+j8nY+8HlLzPAPzN/QQZIIk+o/tFlLbl6bxCq5imtu+x/bpHRMcXyYnk7+sNEM1vcb/eOJUKmtkD7vA5D021BPn+doph756hu5mfYGIQ8qbY8yW6ezx0TnvpYH3P5uhNIfK1RYAbgX/OUWlA2vm5/wByj3b0iUQYeXiMxoT5weXNASSMyWHZP3hHIs9qj3ckns0EmL2d4A06EfbrBXJDCZrN165fYxYzfO59oz0Yg2cDNujl/QxedN2mfVuTsCYskNCcLDh9z6GOqXtF9RbfZm7n0hSetgDz65+3tvifFcBWTOCeX7kxrIDuGmggf1H1cP8AnGBrmsH3eYhKViNkDg563byeDzXZmJz7v9yYmhoN8YkX1J8s+pqaKrxFhxLH39YD8UUsc7kcnP5+CF8QNlN3IS542JJaM0I/MxGu8D1Pq8T+LcgZsPufSFlruC9rvuYMLfmkclmw0dn7DLpCokNTJ2RGgPk/7QNM919W6B8oTcktvIHYuSOnpF5SgS9tVf28/KHNAOLXmfy/7RFTt439tDCKZhbz53+weOInswOeXl6QpDQ58aw3k99feBrxOyc7gt1Le5gMqaH0ISCRpZj/AO0QCbMcM9x73PmDColQwJg/nIiQBExSg4SC/CJFTKhaXNse3v6HziSlAjMsEqPmwHnFJTkE5WfuAQOwB7QaTLdDJYuEpHP01eOklRqi4BIZtzbic+V8u2+KylXYDc3UE24sAIXGKSqaogul89zApy0OSuwg6J5CySA4aptAEPZrZnzilFionZKgCQciXsL5n7PBZK3WS2duhdoXCxcBm3jOyXsOLwOVMUHJFiAQ24WHm/c8YMhQ7MmFuiS/DIevlBpM90NepkhzwDfnOFFPQo3GmdwraAT/AKqT1iSpmxVqWPkG83gaCi38TdLkMam5EFmPIiC4yeDUzjZDjeWVf0hNUhZYgbKQnUMHB42bf6w3OO0HAJUG4AFR7sTl6xOPo3QUzCGSf5Bc2yS/uT0gWDnh5YzdSSN5pDty4cY54hiNo5khJAFm/wCmlI4mxHcwsrFsZQDAhyH0sfZu4iUW0SQ/MBDjI3IGty4HYAxyRiGIIzbu5JDcCEnoYXml5gU+qiONJOXbzhlKiEqJ0lgBROaiKUvyv0gUQaBylHc7kvwcgOeoPaLYiewDg6ON4YEjhme8LGcoECkXK1KGthkdzEK78Yp4xOAAzsATxcpBHaLL0KiGlEkPqzm+8H2I7ReYomazWqYdznwsmA4OcQhJ/rSrS4RtKT2U/wD2mDyS07aveYbf01MOpYROLQZD4xQLJb6iGtqwH+49mhJaiUtmSB3Uom/BjBcUr5tXVRvuaDV1CR3iibrV/QQG/wAqUku25SnhUWiyWlzXVlkXBGV9OGzTF5swkC9m5Z2gWEG0sizFYG6oJsf9QVAsbOKUm2YYc0h7dfUQZd0ORpczYBp0KvIj2Bjs3MDIAgWz0LenWC4cAbAY0oUDzCQCeOSu3GBoYzRnYlTbmAa+/ZMZyWTk6bSDwFuj8OB7R0KIZJupNz0uYDMnAlSdLE8NDz2R984qJpVUoWKnbg7E33nyeHPBZOYMlRSRndhv+mwO50+cQLKQbO4CRyYP0Dn8MU8KDqsMmHIsSSI5jpjIS2um4O4HUv0SOMar8qHNjWGWxJ0CQeZLG/K8JJJLncxPV28x5wWYsJSbP/00gvoxP/6kt94oDuNjMybcN+63nEoi0XSphUTkMt5LUj36HdAlsE8TnvYC/e0cXcJA+tY60gkkbs2/1QLHLdZQn6SRbeGqzz1jaiZcQ8nEqCRTlyMSGZEohIYBm1/vHIzRUKrcJYbyHHAXvzt2gmAUAhKiAGSVDmTTrwAPaByV0gFVqUzFqH9Siwtp86S3CB4lkg0/LUgbvqpLcGlg9Y9bgbotIQGJyJcm2YrBqHKkQB6QTcpUhRLfy0y0jqImJm0yzSXNJbqlK3v/AFKeLYdvhy7/AMrbyCsOOLF/KHNCkWKGfexTzakEj/SRxbhFcPOzSS6CXvkG15kBu0WxbgzEgMpiQNS5IZswQ8BlYcpT8QB5bhJVbZKgSEkZvrlp0gyVD2KX/hTN+1YcSoPY6FKTzVF8MsfCSSblJUG/y5X1cExMXL+FMKVWu770lVSvJIEUXhVKlJoSSyC7Aks5Cm4C56RjPgqFJmLJJLmopQLkt8swWBORybhuh87Sa72CSTuAB9kiM6XhysrKElVFClFIelIsoltAS/WNceHTThioS1kKBpUEkhxsA2/zG32hcQoXnM9OZKlpyvf3s3IQk/8Ajpf+V/IAc/7w+cMtblKC6al2HFORHBT9ITnYKcVyymSs/TZKjcJCacs7ZcYEuRobQNpI/le256Sr/a9ob8XmhGGIs6iA+uQVbu3SE0SVilRSrbWkAEEF0JKTbMmo3GdoJ+oQShIQlRNRcJBLNYOOdoznlBRMZMAWHLhQWSdQoqTcHc7ONQeTZnjM/auLO3n9iO0NTcQQmUGYsSXcj5g3L5fMRmzEKXMSSkkVFy1gGABOmd+kMIcmqNKRiigSbWd7jeEgEc6/MxoT0kWFtl+IeYx6hiIxC6lS0h22RraxOX+mNGdO+ci6aFkX1C127kRSiSQwZwLECl5jtlcIZI5Co+UDwaXM0ksayR3/APaLb4DiMQkLSxdLEsNNj1/w/wDdxgqVFCFqUCLquxzfIPapi4HAxlonEBhFsVjJJID8gQ4PIKD8YmJFUxMtJdiAOoCS9uL9Y4FMSEtstbgyjV2Y9InhySqcFoSokLGyASWYqJt9IpudAxMNW7FRL4ecNonQLV1aonukjrAJeLIMws4CUjrUX7kHoY7IQAhaagolMwB+BAI5kF+kCkLcLdrpKue0CQz/ANPnE4jQykv8RVgUoYvk4QAFdpie0UkztgF3NPVzLnEm+uykwoJjpxCshYJfP51e0tPlHMJMqUlNrS1Hdcywlue0YccFRpeFYgUkve7cxSAOriE/F8SD8LTZLDqC3Y+cX8OxIAun5kKU24VkD7wj4piUmiwY3cZj5QLvzfOBR/IKNLEK2JRJzJ6kUX6N5wL6aruAtVs8rW35nvAsbM25aTZgTe9iEsfI947IngsMj30dz0c9IlE1ReZMKSV5EApS2hLqcHgC8AwUsO4yExQ9GHPMQLGz3mBGadoqA0sL/m+LeHYmpMzQgmYDucKHqUxtR4sy0elGPQkBJS5AAcOxbUNEjInFyTVwyGQsPIRI4UJuYrCySTUlQSFCWsoS1ZAQHBJIYgpUdzal4NhsNJpKmRZ07wQlK0KdVLBTsQreTm5hfFj4gUkGYEqpKnAFSkpCamaxLXEKysCUpKUqLELDEAg1u5Ns72Ol4+koOjFo0pOHw8s1TMOQpMxPzhwyVIC3+j4e0kMzO2kASkTEgSQkIdaQSEg3TVSj4YBSGQoAEXKnuRHfDzMlpTt7SSTUGJuCkg1O4IsQReCYueqaAlZJCXpJYEOR8pBcM1jZnaBQY6QGT4ipeFE1ElExRrSshOZSEqQSr5tkAKzN3JZovh/HJKVokrlS6QKVEpIomfOTqSGJs7ZuIFizNFBQWKWakIQCbOohmKyAzhnYO7QbAqKJ3xTLSygUzJbOhQIKSQ3yukAW84sP0Vo2UYyVOTMQ4TOq2pZeg1pZgWBpJsCDb+mFcdNxEsbEpKlOUpFA2kgMslSnVUS7l/pB1jMmYlBnArkzaCmlw6ykpKaFVWJLAg737K+HeLEKWAqxUFAggEFi8qprvc2YgjnGWmhNBc5krJKJSkoUClZfa2wbmy0qTSzGygRYkQXwnEBMwFEwgTlKSkqLhVRpSUpJFPygEK+oavfOleHqVKMpaq0m6XS9Jd3Bd89C44RWX4MtCGQUOAAlRCgoAOWIBZVzeoEtbQNrDCxrxOfNk0gS1JBJBFVitITVUkWL1fM+0A+cVx847E5c6UmagoR8J7UKYmsEAuKklwbAO4yg2ERM+ElExCFKDEKCiGUCdo7N3SVJbiL2aJOlKpIplJZi5RUT8rVlWdkgMGtvMGX6K0JnFlmWSXrCWusbIWkrAO0KwM9VF8oJhZ6SmcsTGcJKQdqk1gkGsMQU1FgQbHdYGAwQSs/FQFOWJ+HLKCCG+UgkMybgJOfOCoGHr/6ctCkoUUpqnDbDqTb4gCXIuL52zgoh3BYOmSkzCClTpFKaiPnSlhU5pUwuNCN0EwskOnaXSkDYU6ZayssogG6Q4YK0JL6mL4/9QSZ+EBnICZjgAS3qDnNRV9N3fgbRh/FulE0kpJqaouQFMPpbaVu13QUJpFJUnJCQtTZJzCadlLOLBJfNwcnhjC+FyVSq7KbIMzrIlsNsXFZAZvqfliYfxJiKUISVVsC1JQTYPvFWZOu4w78NJkTFCfUwJUzsZlKvh3JDEBLMMngI6rxFMuWK5YUAGSSiwKkh01OCQFBY1ZxlkHJn6jFBSTWE0ApULEACpOeoABHXn5zDTFL2ELU8xVVKmKawkAEHcaiDlYcLs4jBy5dIcqrJCxZSpZQshS0sdoMCASXseUNEdmqkklTC9NKvppJIZaXC1EIaw3PDeCmSEpMwpIWkrMmgKDpQQxVU+i0GzRcYQDCqSUKulF0qqWuuqhZSwKQ1iBqRlnC3iWEkySppilIBSSikhYWAAuyi6Rlv00aAQWOwslO0CRc5vRchzm9Nyo8uzXiMnDgSnQtK6HIQgBJ+lJdwlQK7EhhfLfdPgycQEfCUr4fwnVMW+zk5qSAASS2ouq8J+JeCGUoImTSkhLJpDuCSphcahT8tYclZSdg5CaklYYWIL3D2VYkmx6QPCeGyVzQliAohKVOaVOMi+0nS7dIPI8KRVUtRqQSWo2nd9CxbQO9wIt4jLVLFBKKqnqS2QsoqYVEEkjg2WcVEUm4L4K0tIJ+HSJoUXIKiTYgkU1NoC++0F8e8GwzpUkBKGKdkmlwtVku+jFhlwhXCeHEIdUwFU1wMzSoMlKi1wds2a4BjixTMl/Gpap5lrhQBU4CxcqOybacQ7RAsT4dJbZWtR+VOzcvtUnjnxeCYjwOWhkhZdJZRbJ/lzyFocxU9FtoIsCAEpSEkEkukAubhruS24RlrmipgxcupRJ26j8xBOQOvGBJEdPhstqqrqSVCxY3LB8iS1mfSLSfB0BJoXdSHUKbgOHY3BaxO4Ro4ipWyKZYSoJSatkC7tc2d7wqqWsLMwlKUtSCKkgFSM3GRLXHHTSpMisvAOBtE2GSVnTelLdo5Ek4jFUj4S5pQ1iEJI43fe8cgwis3MMlKwClTucnv2zg6kpSpIW4BUEvSosTvt5cXjzszGUpExBNboIYpppAYuMwbjhnDHiHiZC0JU8uWGUyS9bJYEkWTUAdrnHoXVdHPKN5cjTLdnfkI6cCoG4ysee7OMlXjImWJMwjaSVg2DgmWaXKktRkMico4nxYgrWladtkq+YhE1aEu4VYAKJFWjZw95+ix9mnOkiklRZLZ3A7+8UVghSlRC1JIdgql0sUlioWs++94xPDMdNmBCJnw6VVKClLSAkU3CgPpLajnrGzifFkpQELtLOwkqIFKTSuXUB9DKZ9yYO7zyiyBx2NQhYl0qSVA0FVJ1SA9JfXNt8HmyAFDLNlB7gMcg1zwjKnYiZKnv8Kv4dT5lLD4gUtKxZg6Dz1jXws5c4uuYkJCWISQFupVKCoEOq7agsRfOM9xeRyEEtLE1nnVcZdRAw5W6VpakhqQWcgu54Bod/ipcuYUBdRKKSFSydsTEa52CrjeoZQCd4pTJ/iPhAUzEguLEKNBsXDWF83OuZ33V8UGWWdrgEu2Q3lu2sFUmrO5O/Ux57GYlXw1zwG+UimyCSNlwCSD8MO9gSN7xoSfGApKKgkFkgsXAUKUFe0xupXQvnCuqr5QYY7NkOXCQSd5+8cHhyQxMtPDZG/lFpviMtI21FJcpYj6kqZSWubWvlDGInIQHK0tSFAi6S4JYEC6uEb3AzUhOb4fLIIpTfcADm+fO8BT4YhgCTs5EkO/PneG149AIultTU46EOP2ikvGpUSHAbJ32xrSSALRNwYq0Z8/CiYFJSaWqS4Du4D7st0LYPw2ehAQJoKGAKaWSq5ZRZW0bm53xoCcbiYpICgyKF1Fi9gb3ztoYGjFSkFKEzFMBS5IpSUWpNvmf20jm8v5Ncr4L4HDzUVEqDrZyz2BNLZMQFEPy3QjN8LmoCimYSku6Sku5a7C57DWNpIAIBUXOVw51tFqGDudbn7xtdOPgzpnmkyFyb1UIe4qNy+y2ZAD35A6Q1hpKkTVMsKSXChmpzsqJGWba6RtNb+8cI4FuRZ4z2ojtmNjpOIqUoTmFKkpcOQFEuMm1JAGTnnB1yJy5KULWFEa3awIGg0LRoKlh31bjHFERrtRQbZ58/phYJImEF3DEgDJ7DMEj0hjH+DKWqpCqT/U6n533xrGaN8BE5ndYJ7NwzhcIFpmFjMDMpRUpXzqLpBO0WdTBNgybbusdmYBMwhK1ubH5iFEDUi4BLiNlc4W2vMwOYsEOSDwjGY3wOmZk7weWAHMxTnJJNtLtdg8ATgLLSynBAcA7QLXD8CcuMbgnOM+7D3ipU+o7iNYiy0zBxeFUFNW5LC4AALuzHmYGmXSAlcxRAsEs4b6bPa7M8bymBezc7+scmTEKDKIY7zGe2vY6POTcQpJITMmsNwYdA0SN2fKmIUUplpUBkRMQcw/83GJGaj7G2Vmfp0rFIUosCoBIuzAZDMBosPBbAqWbJAFgCANpgXsMz1Jhfw7ETFrVNQqU6AUlBYFaQAoqII2ufQx3x5ZR8NCihqAl0fSQeBYuCCDu0tGdR9FT9hJHgCCsBCl1fMAA4OlixYZBuTxTC+FyxMXLM1QUskGpgHUd5ToczkNbRrSpyZgUqUFrQ6QoFgQR8ySkWFRQk1MeQaMtEmoKIreWwBTdRr0UQSCxsC31dRnS9DQTF+CvSQosQFFtxdiog2DOIXGCINlpAlsQWJABLF1MAGya55Q0jwxZEmaSnbUUJA2VAOqygM2y7PHRhppMyyZjUsUslJUNkCkAFRCiCbNre0ZbETxOBmKWEEkEvmKQxSpPzWDUvfK3C29JwIkSlGVNE1SpZQQCDRmK032kuUnkHs9hqxvxZiwQPjS5bupRoBABKUtkDVYcWtCs9U1MtMwtLCwUJelQIBLvcUpffm8ZEx/jzELZZUopIa5SUklKbNpx3CNOVgpczCumclK0qYpU1igkpAZyU3L2ZzD2ESoSv8AHMpLKLWBWUkfOhjtpFJFN84XTiJM6iUywAisL2Q8x6VJCm2klgbszMS4iIzEsp5SFELAA503a5AsxL5Z5Wgi/DxMAASVlTMlIdRuKgUg3FgY2T4RIlLVXLmipKfhkEEXVStQKTSrPlnvgM2dMllacO6QGJUlLLKLUEqsQljkGzNozJv+UUl5NPB/8O1THnYjFSsManSFJ+YN9RKkpfk/Qwv4v+lsRh0IUuZLn4YqASuXtJSS4Y/ygknJxk5eMyTPz+OtqgSgqFS9l3SQp3L2fiM7R7rwiStXg6kSEFSzMBmJQdoodJeU5KcggMP6mDx1jTVP5M8nziXPJqc1MoBmLMxcueDtzECTOfaBolsQ1rmkANpfe++PY+H/AKVmz8UpKUzaCoVlYIoRYlqhY0nLXKPqPhfhGERLEuXJlgJsQUpJtvJDk8TDlBZ+f0qMo2AUWcZkjJ2LWfN/7wabjEgAzJe0TqpQBBDM4uCDcm+u+PvOI/RuBWXVhZLnUICT3SxjF8X/AOFuEnAhBXKLuKTUH4g3PcROBaPlkrGSwgzEqdWykhKXUlKVhmuxqc6awsjHpCGKSAlbMo2LkbRHEE3bzLx6PxX9BzMKtRrSsKd2dKjwuSBvsTGJjvA5amrF8qmS7B/qB9e0Sg2LkkBxXjK0KIFwXLu7ZEcGIt+8CVjviFakrUlJoqSCCy2DsdElQfg0Gk+HJl6u4a7ZMBv4AxEYaWjLP6uJzJYk79IWn5M6QA+LTJQZV1WChYgJZvm1L5Xg+L8RKlIQSBSlO0nNRUku6c3Sagb3ABtaAzwhYNXA5DTTN2vHFKCbAkOQckn6WYOXAsMoy39kmiysYywl3L0k5abgbKJszajOCzcY0xlJTSks4UpiBx3t6txhVZClAkOQzdGN+zxVa9om5cuxuH7WjCa9i5IaXjJdZC1UJBqAF6UnKpw5Fw53COjFywkF7qS6RTZy2aiNxJtGamUCGVtG4BOYSc08Rrfo0dQyUpAOQYcModJBaHU41DFV1EZtfy3/AGgoxoOgvGWhgTYXuc/aIVBwcy2/f1ja6tfBh0zRONAFrXyYt3e8Uw2JKyBlUQALABy1y7ZwiVcekVCy9ng70iocmYguXN+UdhEvuMSDuS9kCw8ogqcgEKpuDlcqY6HLQQ74h4Uj4lJUlYKbEl3Ni4IZrkh304xWdKK1FbgglXMEFgSeQi02UCnaDF7biAwsNXN4b5OpfDr/AMUskoTqCpgCwcmovfR7XMN+G4mX/FJVQChRCQaiKSoja3sOI3wniVCWVVKSRSxIZTAg5lnAsIph1kBJQWWC4qGYB33N3G5xGRNLFTEJnFEo1EbSZiVEgXG0+qnVkczHfDcalcxMmZMEoKLgpGy9wGBORNmfTUxnzpSkkKpdTNdnI1LWy9+UAkFTqLkJGtnLm+mrZNFRHpF4dUiZMTLmgLExDhwK0ihlEk2+Z2e172MZCPHif8NVN1U2qIIqWohQCmNyliLMLQrhrsai7lzmpzkW3ct0FmYW4CtrO7XSacxx4WF4aKwkpQCjSlyk0yizO4CiRv8A5bmzWjh8UBCkplKlUtSRk6y6q0szWszZ3eBocIAJJKcrBiQokE2fJg9onxNos7Z9X0tkwga9hoPhcXsLCllQDsbsklSXTkbbILDV+MML8ZUqX8Na/oYshLlTFqSw+klOWTXjMJYbLgHQOPLLP83mE8ECoOQXFtGYOH4mDgtIawWOd1BJVmHZwxS1xZxfTjB5Pis2QZRE1cuipIUHa7MFXpNy+pZd9IRlTBSpLa5sxbcGyDRJ5dLAWBsTc5AB3fcIuPYaR6mR/wAV8YU01S1F6SSggvxUFUgtfKFPBv1ziEzgZiqwoElSQzAHcAxHA3jAlTGfZ1fW2d45ImkTVL3pIv04cI1tezNo+meO/r8SioSapykqIzADjI5FwdCIxMX/AMRMXMSAlIS4IJBYpJGlmfS/lHk/41Tgg3ObDfbdpzi6sQrQtyz9I05pBZpYnxXFLQUzJi1gXS6wRU11Mct3C++EJKZlZVtEHeoaG13/ALR0zVEMSo9T6NAlu2VtCX9bRjSByYTEVC6ut0+0Kz8Q4u4A7CLGZbINvu/MZwNaA7h+JAPtA2mAETH/AJjyDxf44bZKgebRQygCQ3lftFVLAy9I5tkFVNBG0o9ST6OYHs7x/vHmUwWXLqDi46/ZoCokEhjax/e0PPoThIBY+Tl+sXmLltYq7D9o4UqH0nt+GKLUT9Pl+0P+AOpWGzJ6AeVUQzg1hfjl6wNR5v1+0QB8wfP7GJX6E7MmktYdB7O0DY5wc4ZQNkKbRx7N5RVMpwXt5CNZYWUCuXn94kGEoi2z+f8AbEjWGRxM+pS2Ci2Qdne8cmS0K1OhGgBYXvrp3g38IpmZPcX6vaCS8FVZRvzS3cQ0zWymNAUKkoTUfmd8v5X3FoTmSFA1IyAISFaPfPg5aNcYYVUlQsLKewHN28oIEFJsoAXY1Kz4hwD2hoNimEmEVAkMq7AnloI5NQGYFjqwN2YXflD6nWHJTbfZuSgIiFMf+qCW8+f3g/X65LbEZpcWAFwQQAGvv7QYJUoZkngoE+rmDzZbg66E2u24ECACQSXAbc4HsIHfwGmUUlWqgBoHe/JL+cClNd25X9hDYlk3FItkQSrvTHZSncEI4krIfkHb0gcbCxRKXs4TbV/aLoWlmKSTvB/b7wdKmDFT6Wy6aecRJS7Wbi/a0YqhAYeW5+VRD6An0b2jXw2DqS3wVAAOSXF9GA+/eLYZSVMWSwtw5XyjZkT/APDUkWLvbTgXLPxP9+0IkYxwCTcSD3W3kCPzrB8F4KtbvJL6EKCR0t5l40JU8j6ct2u/nGlgPElZWN82Dt0uOjxvHkkxWZ+l77KZYL51KVbooB4HN/T8xLt8Mte/xB5VGN2f4i4B8mPTM+0KT8cWya/P3t+0ORbPO4yXOBsEi12KiIQZX1S0EDUB78Qq8aXiEszNW3WJPSEDgwkgfEU+9ipuYGUOWYYIADapB0YISW5sbRWfhEljbP6Uirz9o0EykMdp89S5A1c3HeFP4VBybgSLjqDe0bwwsxZx2mFI/wAwSC/FIc+UDXOYO8s8k380iNRWHDnbS4zazDrlBhLBTtKqD2YhufzEPxaOXbbGzETiFE6OOCR7CGDi1NtLYjQJB8wGh6dhsyJalX1UADyLekSXi1oBeUG4Eqfg5qPpCum18v8A6VmajElVlKAOYIDHvTFpwsKjX/3DM7ocmLlpuZad5eWn7vFU4lB+ShtHKhfkzgw59srFlY4OwNIyYJSX5EEHtC8+co5q5EgD0c+cGn4Vcz6QGy2reai/aOowJSP/AKZfekFuR/aBqTHgUEmYvJJPG9+bmCy0LTmLa2Cr8LvFxJsWDngTbixb7QCYhnBq6AX4Zm0ZUa5IaCD/APafjSP/ACiQqFTP/wAnQKiRu16I11sksSq+QDsfbyifw732rHVQYdxGinEpH1X5gfaIjFZ3frHZ9NGLASpEtyAgF7sSD0YGLIwlZIoUAMiT/cw+VW+rzPm7RZF/7faNdtBYrLwDKvuypDDg59o6vw1GbMN1h6CGyGOT9IGtTGxY8mt2i7cUVsArBpsGSBwd39Gi4weVLgDQbPe94JUCd77x7tEVIBIbyAEWIlYCdgtlweZJcNxA9YkrDJOzfLcH8x7wyogWd/MdotW+/gxhwisXlYMMxZhle/XIQUYZINhfmruLx2aveH4v+4iKDB2GWZt0e8WUis6ANwz03ecMSgwsXH990LoNn36OSPaCg9W8oclZT4dTZ23k3HB7wzKm9wGH5/aFksC394hU2YcxKKKxuosde7+ekUKxe/l5WgXxSRcN+cI4qalmtbSGis5NTfNhuuX4sXEUWoOLn09oHS+eXkOpiyk5ZHmbd4aCziZTl/K0UmA6NSdCkknkAoNHTNvmGGjKbvrHJrEv6EfZzE0VlVApNm9H6XL8IHMlsHoLjcojsHz7QRU5ItYft5xFsLttH8ziyViaJCaqnu7sQAp+ecGnnZKQqzNdvsXimKxAQllEjufP7QH+PRvAfgR66Rn8VwPIPDSEoSaikg6CpvVokpKQTS+eRGy3O8GOJSzpUk6nayhZWMAuDn/V6ZuIz+KELNlUjZSOur8Ei/aFp+HKtwO5lNbcKoh8SUbBNv8AM3Z/tHCBY79zsDyFoG4sjow9tpn3MH7wFUoZXDZfN/YRcKWXIUw4NeAVkZrJe5vlwMZbQhCocOx+4iQP4B4dz/4xIOSNmWwOQffb7wYEC9+jn1hL+KHC9svUvBpeLfIjiPxvWOukZGKiRmU9B94umWlvmJ35N6QmrEE/KNWBCn9dOUX/AIpfLeCxft94NIjQDDd0d4tLmgg/byaMpWOUbBh/2l37tFkYuYgXS4339g0HcRUPnEDT0jom6OnocvSFJ2NWClki97m/qB5xU+InKoAnKzC3Ujzi2iodEw77cfv+8RWbX8vu8IDHuBcvwpI6EW84kxYWCaVc9l7RdxeCoeC3LZEcz6Qb4lvL8eMgYsUnNZGpFhzYtHZU85sR/lls/Xdxg7o0ajADPz9zHVTBvHS8Z8tS0sKidWNRbkG9oO5U1TciC5DcW9I13LChkz2zHnF5Swcr9ftCxkKAN2GQADfv2i0uYosL8dB1e/lDplQUJD8ef7x0l9PURwAqzNoBMQnIqvvqYd83g0xoZpyuejfgiilA2CvN4UqSB89hldyehI9DEC22go83APYgBo0psKGZgGh6CKL2Ws3Et6kwEpU3zONSU36N94QmIUXddxbPdyYj8zic36Kh2fiWLbIfju1tAxinZmL6hQ/eEJdndR6gNyNw/nAQqWbBkk/MU3BPE1AARz2xo0MTjEiymtxJP/ptAT4iwDIqPB+5t6QgcMgGylF9QHL7w2nWKOkEh7Zvlf79TGXOQ0Fn4xTsAEPcbBJP+2O/x6Es9CiB/Kol997AwCdi0g2cixI0J3Xf1jqsUh/lDcCndk9J9Yxr7Ggq/GQcgRwpT7mKJx+YKT/pDHq4aBIxkovsdCcxwY+0Fm4hCQBTZ7XT7XEOm/JUBXjgL0D0VzBAyigxZZ/hpucyHtxv5tFl4m4pAHNh3LAxVGJNRKiBfPMcr/eM39iT/mK02+Hluqb0iR2ZiVA/MfP/AMokN/YDIutL3vGiJQqNhcbokSOkPJllcAkUEtesh9WfKBT7BbWiRIPBFZSi8Um4hVSdo9zEiRy8Gh4KJJc7/SK4ZZpF9feJEjSAti/+oBpu0hiYgBdgB+CJEh9/3A4v50je8cKycz+NEiR0IMMhzgmLUQoNa4/9QiRIWRVIdRe9zElG5GlradokSMkiBA+MLDJXpBCfn/NIkSGJF5oZKCLE58ecBSr/AOYp+ndpluyiRI2QkgNMmEWLaRSaoifLbVN+POJEjmQRZZZAsC1ukKYsMC1rtbcxtEiRT+CQhISKiWuwgc8ugE3PHnEiRxl/CaFZijk9ocxyAEIYD8ESJHPwxO40OUv/ACwtMnKYiotuctEiR0YIBIUaDeB405co7EjHg15HpcsECw7RyJEjZg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6" name="Picture 4" descr="http://portal.ncdenr.org/image/image_gallery?uuid=32e8f015-0470-4ef2-abd4-fdc2717bffc2&amp;groupId=61563&amp;t=13262264764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733800"/>
            <a:ext cx="3276600" cy="2457450"/>
          </a:xfrm>
          <a:prstGeom prst="rect">
            <a:avLst/>
          </a:prstGeom>
          <a:noFill/>
        </p:spPr>
      </p:pic>
      <p:pic>
        <p:nvPicPr>
          <p:cNvPr id="13318" name="Picture 6" descr="https://www.bhic.org/media/wysiwyg/saltmar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5738" y="1295400"/>
            <a:ext cx="3268262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410</Words>
  <Application>Microsoft Office PowerPoint</Application>
  <PresentationFormat>On-screen Show (4:3)</PresentationFormat>
  <Paragraphs>75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Aharoni</vt:lpstr>
      <vt:lpstr>AR JULIAN</vt:lpstr>
      <vt:lpstr>Arial</vt:lpstr>
      <vt:lpstr>Calibri</vt:lpstr>
      <vt:lpstr>Constantia</vt:lpstr>
      <vt:lpstr>Cooper Black</vt:lpstr>
      <vt:lpstr>Office Theme</vt:lpstr>
      <vt:lpstr>Freshwater Pollution</vt:lpstr>
      <vt:lpstr>Pollution . . .</vt:lpstr>
      <vt:lpstr>1.  Point Source Pollution</vt:lpstr>
      <vt:lpstr>2.  Nonpoint Source Pollution</vt:lpstr>
      <vt:lpstr>Pollution . . .</vt:lpstr>
      <vt:lpstr>Reducing Nonpoint Pollution</vt:lpstr>
      <vt:lpstr>Surface Types</vt:lpstr>
      <vt:lpstr>Surface Type:   1.  Permeable Surfaces</vt:lpstr>
      <vt:lpstr>Surface Type:  2.  Estuaries</vt:lpstr>
      <vt:lpstr>Surface Types:   3.  Impermeable Surfaces</vt:lpstr>
      <vt:lpstr>Water Conservation</vt:lpstr>
      <vt:lpstr>Potable Water Conservation:   Reduce</vt:lpstr>
      <vt:lpstr>Potable Water Conservation:  Recycle/Reuse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Fresh Water Pollution</dc:title>
  <dc:creator>Heather</dc:creator>
  <cp:lastModifiedBy>Heather Wallace</cp:lastModifiedBy>
  <cp:revision>26</cp:revision>
  <dcterms:created xsi:type="dcterms:W3CDTF">2014-10-12T16:55:37Z</dcterms:created>
  <dcterms:modified xsi:type="dcterms:W3CDTF">2017-10-03T19:54:18Z</dcterms:modified>
</cp:coreProperties>
</file>