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59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D60093"/>
    <a:srgbClr val="00FF99"/>
    <a:srgbClr val="99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B06A2-55B5-48B7-B6A5-E14A850DEE03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0F096-B201-41AB-A0D5-01FEF218A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9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0F096-B201-41AB-A0D5-01FEF218AE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4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F1D09-67D9-48C1-979A-1B08E14BF2F1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B7565-BB34-47AE-8E78-FB92F42BD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Hurry Up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Scientific Method of Inquiry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Hurry Up" pitchFamily="2" charset="0"/>
              </a:rPr>
              <a:t>A technique for finding out reliable information</a:t>
            </a:r>
            <a:endParaRPr lang="en-US" b="1" dirty="0">
              <a:solidFill>
                <a:schemeClr val="tx1"/>
              </a:solidFill>
              <a:latin typeface="Hurry Up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Scientific </a:t>
            </a:r>
            <a:r>
              <a:rPr lang="en-US" dirty="0"/>
              <a:t>M</a:t>
            </a:r>
            <a:r>
              <a:rPr lang="en-US" dirty="0" smtClean="0"/>
              <a:t>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</a:t>
            </a:r>
            <a:r>
              <a:rPr lang="en-US" u="sng" dirty="0"/>
              <a:t>process</a:t>
            </a:r>
            <a:r>
              <a:rPr lang="en-US" dirty="0"/>
              <a:t> designed </a:t>
            </a:r>
            <a:r>
              <a:rPr lang="en-US" u="sng" dirty="0"/>
              <a:t>to solve problems </a:t>
            </a:r>
            <a:r>
              <a:rPr lang="en-US" dirty="0"/>
              <a:t>in a logical </a:t>
            </a:r>
            <a:r>
              <a:rPr lang="en-US" dirty="0" smtClean="0"/>
              <a:t>manner</a:t>
            </a:r>
            <a:endParaRPr lang="en-US" dirty="0"/>
          </a:p>
          <a:p>
            <a:pPr lvl="0"/>
            <a:r>
              <a:rPr lang="en-US" dirty="0" smtClean="0"/>
              <a:t>A </a:t>
            </a:r>
            <a:r>
              <a:rPr lang="en-US" u="sng" dirty="0"/>
              <a:t>strategy for drawing sound </a:t>
            </a:r>
            <a:r>
              <a:rPr lang="en-US" u="sng" dirty="0" smtClean="0"/>
              <a:t>conclusions</a:t>
            </a:r>
          </a:p>
          <a:p>
            <a:pPr lvl="0"/>
            <a:r>
              <a:rPr lang="en-US" dirty="0" smtClean="0"/>
              <a:t>A </a:t>
            </a:r>
            <a:r>
              <a:rPr lang="en-US" u="sng" dirty="0" smtClean="0"/>
              <a:t>flexible</a:t>
            </a:r>
            <a:r>
              <a:rPr lang="en-US" dirty="0" smtClean="0"/>
              <a:t> series of </a:t>
            </a:r>
            <a:r>
              <a:rPr lang="en-US" u="sng" dirty="0" smtClean="0"/>
              <a:t>steps</a:t>
            </a:r>
            <a:r>
              <a:rPr lang="en-US" dirty="0" smtClean="0"/>
              <a:t> that must be </a:t>
            </a:r>
            <a:r>
              <a:rPr lang="en-US" u="sng" dirty="0" smtClean="0"/>
              <a:t>adjusted depending on </a:t>
            </a:r>
            <a:r>
              <a:rPr lang="en-US" u="sng" dirty="0" smtClean="0"/>
              <a:t>what is being </a:t>
            </a:r>
            <a:r>
              <a:rPr lang="en-US" u="sng" dirty="0" smtClean="0"/>
              <a:t>studied</a:t>
            </a:r>
            <a:endParaRPr lang="en-US" u="sng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Components of the Scientific Method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0094" y="838199"/>
            <a:ext cx="8944969" cy="5587408"/>
            <a:chOff x="50094" y="838199"/>
            <a:chExt cx="8944969" cy="5587408"/>
          </a:xfrm>
        </p:grpSpPr>
        <p:sp>
          <p:nvSpPr>
            <p:cNvPr id="7" name="Rounded Rectangle 6"/>
            <p:cNvSpPr/>
            <p:nvPr/>
          </p:nvSpPr>
          <p:spPr>
            <a:xfrm>
              <a:off x="4362839" y="4498742"/>
              <a:ext cx="3737263" cy="1926865"/>
            </a:xfrm>
            <a:prstGeom prst="roundRect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>
                <a:spcBef>
                  <a:spcPct val="20000"/>
                </a:spcBef>
              </a:pP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Perform an </a:t>
              </a:r>
              <a:r>
                <a:rPr lang="en-US" sz="2400" b="1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Experiment</a:t>
              </a:r>
              <a:endParaRPr lang="en-US" sz="2400" dirty="0" smtClean="0">
                <a:solidFill>
                  <a:prstClr val="black"/>
                </a:solidFill>
                <a:latin typeface="Arial Rounded MT Bold" pitchFamily="34" charset="0"/>
              </a:endParaRPr>
            </a:p>
            <a:p>
              <a:pPr marL="0" lvl="1" algn="ctr">
                <a:spcBef>
                  <a:spcPct val="20000"/>
                </a:spcBef>
              </a:pPr>
              <a:r>
                <a:rPr lang="en-US" sz="2400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Test</a:t>
              </a:r>
              <a:r>
                <a:rPr lang="en-US" sz="2400" dirty="0" smtClean="0">
                  <a:solidFill>
                    <a:prstClr val="black"/>
                  </a:solidFill>
                  <a:latin typeface="Arial Rounded MT Bold" pitchFamily="34" charset="0"/>
                </a:rPr>
                <a:t> the </a:t>
              </a:r>
              <a:r>
                <a:rPr lang="en-US" sz="2400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hypothesis</a:t>
              </a:r>
              <a:r>
                <a:rPr lang="en-US" sz="2400" dirty="0" smtClean="0">
                  <a:solidFill>
                    <a:prstClr val="black"/>
                  </a:solidFill>
                  <a:latin typeface="Arial Rounded MT Bold" pitchFamily="34" charset="0"/>
                </a:rPr>
                <a:t> by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alter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ing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one </a:t>
              </a:r>
              <a:r>
                <a:rPr lang="en-US" sz="2400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variable  and record</a:t>
              </a:r>
              <a:r>
                <a:rPr lang="en-US" sz="2400" dirty="0" smtClean="0">
                  <a:solidFill>
                    <a:prstClr val="black"/>
                  </a:solidFill>
                  <a:latin typeface="Arial Rounded MT Bold" pitchFamily="34" charset="0"/>
                </a:rPr>
                <a:t>ing</a:t>
              </a:r>
              <a:r>
                <a:rPr lang="en-US" sz="2400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 results</a:t>
              </a:r>
              <a:endParaRPr lang="en-US" sz="2400" u="sng" dirty="0">
                <a:solidFill>
                  <a:prstClr val="black"/>
                </a:solidFill>
                <a:latin typeface="Arial Rounded MT Bold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895600" y="838199"/>
              <a:ext cx="3737264" cy="191590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>
                <a:spcBef>
                  <a:spcPct val="20000"/>
                </a:spcBef>
              </a:pP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Ask </a:t>
              </a:r>
              <a:r>
                <a:rPr lang="en-US" sz="2400" b="1" u="sng" dirty="0">
                  <a:solidFill>
                    <a:prstClr val="black"/>
                  </a:solidFill>
                  <a:latin typeface="Arial Rounded MT Bold" pitchFamily="34" charset="0"/>
                </a:rPr>
                <a:t>Q</a:t>
              </a:r>
              <a:r>
                <a:rPr lang="en-US" sz="2400" b="1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uestions</a:t>
              </a:r>
              <a:endParaRPr lang="en-US" sz="2400" dirty="0" smtClean="0">
                <a:solidFill>
                  <a:prstClr val="black"/>
                </a:solidFill>
                <a:latin typeface="Arial Rounded MT Bold" pitchFamily="34" charset="0"/>
              </a:endParaRPr>
            </a:p>
            <a:p>
              <a:pPr marL="0" lvl="1" algn="ctr">
                <a:spcBef>
                  <a:spcPct val="2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 Rounded MT Bold" pitchFamily="34" charset="0"/>
                </a:rPr>
                <a:t>Determine 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what the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problem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 is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or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 what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information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 is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to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 be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learn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ed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257800" y="2571877"/>
              <a:ext cx="3737263" cy="1926865"/>
            </a:xfrm>
            <a:prstGeom prst="roundRect">
              <a:avLst/>
            </a:prstGeom>
            <a:solidFill>
              <a:srgbClr val="D600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spcBef>
                  <a:spcPct val="20000"/>
                </a:spcBef>
              </a:pPr>
              <a:r>
                <a:rPr lang="en-US" sz="2400" b="1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Publish</a:t>
              </a:r>
              <a:r>
                <a:rPr lang="en-US" sz="2400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 the Results</a:t>
              </a:r>
              <a:endParaRPr lang="en-US" sz="2400" dirty="0">
                <a:solidFill>
                  <a:prstClr val="black"/>
                </a:solidFill>
                <a:latin typeface="Arial Rounded MT Bold" pitchFamily="34" charset="0"/>
              </a:endParaRPr>
            </a:p>
            <a:p>
              <a:pPr lvl="0" algn="ctr">
                <a:spcBef>
                  <a:spcPct val="2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 Rounded MT Bold" pitchFamily="34" charset="0"/>
                </a:rPr>
                <a:t>The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sharing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 </a:t>
              </a:r>
              <a:r>
                <a:rPr lang="en-US" sz="2400" dirty="0" smtClean="0">
                  <a:solidFill>
                    <a:prstClr val="black"/>
                  </a:solidFill>
                  <a:latin typeface="Arial Rounded MT Bold" pitchFamily="34" charset="0"/>
                </a:rPr>
                <a:t>of the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results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 of </a:t>
              </a:r>
              <a:r>
                <a:rPr lang="en-US" sz="2400" dirty="0" smtClean="0">
                  <a:solidFill>
                    <a:prstClr val="black"/>
                  </a:solidFill>
                  <a:latin typeface="Arial Rounded MT Bold" pitchFamily="34" charset="0"/>
                </a:rPr>
                <a:t>a scientific 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investigation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with others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0094" y="2353983"/>
              <a:ext cx="3737264" cy="1926865"/>
            </a:xfrm>
            <a:prstGeom prst="roundRect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>
                <a:spcBef>
                  <a:spcPct val="20000"/>
                </a:spcBef>
              </a:pP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Make </a:t>
              </a:r>
              <a:r>
                <a:rPr lang="en-US" sz="2400" b="1" u="sng" dirty="0">
                  <a:solidFill>
                    <a:prstClr val="black"/>
                  </a:solidFill>
                  <a:latin typeface="Arial Rounded MT Bold" pitchFamily="34" charset="0"/>
                </a:rPr>
                <a:t>O</a:t>
              </a:r>
              <a:r>
                <a:rPr lang="en-US" sz="2400" b="1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bservations</a:t>
              </a:r>
              <a:endParaRPr lang="en-US" sz="2400" dirty="0" smtClean="0">
                <a:solidFill>
                  <a:prstClr val="black"/>
                </a:solidFill>
                <a:latin typeface="Arial Rounded MT Bold" pitchFamily="34" charset="0"/>
              </a:endParaRPr>
            </a:p>
            <a:p>
              <a:pPr marL="0" lvl="1" algn="ctr">
                <a:spcBef>
                  <a:spcPct val="20000"/>
                </a:spcBef>
              </a:pP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G</a:t>
              </a:r>
              <a:r>
                <a:rPr lang="en-US" sz="2400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ather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information 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before </a:t>
              </a:r>
              <a:r>
                <a:rPr lang="en-US" sz="2400" dirty="0" smtClean="0">
                  <a:solidFill>
                    <a:prstClr val="black"/>
                  </a:solidFill>
                  <a:latin typeface="Arial Rounded MT Bold" pitchFamily="34" charset="0"/>
                </a:rPr>
                <a:t>experimentation</a:t>
              </a:r>
              <a:endParaRPr lang="en-US" sz="2400" dirty="0">
                <a:solidFill>
                  <a:prstClr val="black"/>
                </a:solidFill>
                <a:latin typeface="Arial Rounded MT Bold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779009" y="4114800"/>
              <a:ext cx="3737263" cy="1926865"/>
            </a:xfrm>
            <a:prstGeom prst="roundRect">
              <a:avLst/>
            </a:prstGeom>
            <a:solidFill>
              <a:srgbClr val="99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Propose a </a:t>
              </a:r>
              <a:r>
                <a:rPr lang="en-US" sz="2400" b="1" u="sng" dirty="0" smtClean="0">
                  <a:solidFill>
                    <a:prstClr val="black"/>
                  </a:solidFill>
                  <a:latin typeface="Arial Rounded MT Bold" pitchFamily="34" charset="0"/>
                </a:rPr>
                <a:t>Hypothesis</a:t>
              </a:r>
              <a:endParaRPr lang="en-US" sz="2400" dirty="0" smtClean="0">
                <a:solidFill>
                  <a:prstClr val="black"/>
                </a:solidFill>
                <a:latin typeface="Arial Rounded MT Bold" pitchFamily="34" charset="0"/>
              </a:endParaRPr>
            </a:p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Arial Rounded MT Bold" pitchFamily="34" charset="0"/>
                </a:rPr>
                <a:t>Suggest </a:t>
              </a:r>
              <a:r>
                <a:rPr lang="en-US" sz="2400" dirty="0">
                  <a:solidFill>
                    <a:prstClr val="black"/>
                  </a:solidFill>
                  <a:latin typeface="Arial Rounded MT Bold" pitchFamily="34" charset="0"/>
                </a:rPr>
                <a:t>a </a:t>
              </a:r>
              <a:r>
                <a:rPr lang="en-US" sz="2400" u="sng" dirty="0">
                  <a:solidFill>
                    <a:prstClr val="black"/>
                  </a:solidFill>
                  <a:latin typeface="Arial Rounded MT Bold" pitchFamily="34" charset="0"/>
                </a:rPr>
                <a:t>reasonable and testable explanation for observations</a:t>
              </a:r>
              <a:endParaRPr lang="en-US" sz="2400" u="sng" dirty="0"/>
            </a:p>
          </p:txBody>
        </p:sp>
      </p:grpSp>
      <p:sp>
        <p:nvSpPr>
          <p:cNvPr id="11" name="Curved Up Arrow 10"/>
          <p:cNvSpPr/>
          <p:nvPr/>
        </p:nvSpPr>
        <p:spPr>
          <a:xfrm>
            <a:off x="3890749" y="3512903"/>
            <a:ext cx="1219200" cy="568785"/>
          </a:xfrm>
          <a:prstGeom prst="curved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flipH="1" flipV="1">
            <a:off x="3787358" y="2901030"/>
            <a:ext cx="1219200" cy="568785"/>
          </a:xfrm>
          <a:prstGeom prst="curved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2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More on the Performing 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u="sng" dirty="0" smtClean="0"/>
              <a:t>Controlled experiment</a:t>
            </a:r>
            <a:r>
              <a:rPr lang="en-US" dirty="0" smtClean="0"/>
              <a:t>—an </a:t>
            </a:r>
            <a:r>
              <a:rPr lang="en-US" dirty="0"/>
              <a:t>experiment </a:t>
            </a:r>
            <a:r>
              <a:rPr lang="en-US" dirty="0" smtClean="0"/>
              <a:t>that </a:t>
            </a:r>
            <a:r>
              <a:rPr lang="en-US" u="sng" dirty="0" smtClean="0"/>
              <a:t>tests</a:t>
            </a:r>
            <a:r>
              <a:rPr lang="en-US" dirty="0" smtClean="0"/>
              <a:t> (i.e. changes) </a:t>
            </a:r>
            <a:r>
              <a:rPr lang="en-US" u="sng" dirty="0" smtClean="0"/>
              <a:t>ONLY ONE variable at </a:t>
            </a:r>
            <a:r>
              <a:rPr lang="en-US" u="sng" dirty="0"/>
              <a:t>a time; </a:t>
            </a:r>
            <a:r>
              <a:rPr lang="en-US" u="sng" dirty="0" smtClean="0"/>
              <a:t>the </a:t>
            </a:r>
            <a:r>
              <a:rPr lang="en-US" u="sng" dirty="0"/>
              <a:t>preferred form</a:t>
            </a:r>
            <a:r>
              <a:rPr lang="en-US" dirty="0"/>
              <a:t> of </a:t>
            </a:r>
            <a:r>
              <a:rPr lang="en-US" dirty="0" smtClean="0"/>
              <a:t>experimentation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/>
              <a:t>Variable</a:t>
            </a:r>
            <a:r>
              <a:rPr lang="en-US" dirty="0" smtClean="0"/>
              <a:t>—a </a:t>
            </a:r>
            <a:r>
              <a:rPr lang="en-US" u="sng" dirty="0" smtClean="0"/>
              <a:t>factor that could affect</a:t>
            </a:r>
            <a:r>
              <a:rPr lang="en-US" dirty="0" smtClean="0"/>
              <a:t> the </a:t>
            </a:r>
            <a:r>
              <a:rPr lang="en-US" u="sng" dirty="0" smtClean="0"/>
              <a:t>result</a:t>
            </a:r>
            <a:r>
              <a:rPr lang="en-US" dirty="0" smtClean="0"/>
              <a:t> of an experiment 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/>
              <a:t>Independent variable</a:t>
            </a:r>
            <a:r>
              <a:rPr lang="en-US" dirty="0"/>
              <a:t>—the variable </a:t>
            </a:r>
            <a:r>
              <a:rPr lang="en-US" u="sng" dirty="0" smtClean="0"/>
              <a:t>controlled/manipulated/tested </a:t>
            </a:r>
            <a:r>
              <a:rPr lang="en-US" u="sng" dirty="0"/>
              <a:t>by the experimenter</a:t>
            </a:r>
            <a:r>
              <a:rPr lang="en-US" dirty="0"/>
              <a:t>; i.e. time, amount of sunlight, etc.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/>
              <a:t>Dependent variable</a:t>
            </a:r>
            <a:r>
              <a:rPr lang="en-US" dirty="0"/>
              <a:t>—the variable(s) that </a:t>
            </a:r>
            <a:r>
              <a:rPr lang="en-US" u="sng" dirty="0"/>
              <a:t>react to the independent variable and is being observed or measured</a:t>
            </a:r>
            <a:r>
              <a:rPr lang="en-US" dirty="0"/>
              <a:t>; i.e. amount of erosion, change in temp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/>
              <a:t>Controlled variable</a:t>
            </a:r>
            <a:r>
              <a:rPr lang="en-US" dirty="0"/>
              <a:t>—a variable </a:t>
            </a:r>
            <a:r>
              <a:rPr lang="en-US" u="sng" dirty="0"/>
              <a:t>kept constant </a:t>
            </a:r>
            <a:r>
              <a:rPr lang="en-US" dirty="0"/>
              <a:t>from one experiment to the </a:t>
            </a:r>
            <a:r>
              <a:rPr lang="en-US" dirty="0" smtClean="0"/>
              <a:t>next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the Publishing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u="sng" dirty="0" smtClean="0"/>
              <a:t>Theory</a:t>
            </a:r>
            <a:r>
              <a:rPr lang="en-US" dirty="0" smtClean="0"/>
              <a:t>—a </a:t>
            </a:r>
            <a:r>
              <a:rPr lang="en-US" dirty="0"/>
              <a:t>hypothesis that has withstood repeated testing; a </a:t>
            </a:r>
            <a:r>
              <a:rPr lang="en-US" u="sng" dirty="0"/>
              <a:t>well-tested explanation of </a:t>
            </a:r>
            <a:r>
              <a:rPr lang="en-US" u="sng" dirty="0" smtClean="0"/>
              <a:t>observations</a:t>
            </a:r>
            <a:endParaRPr lang="en-US" sz="3200" u="sng" dirty="0"/>
          </a:p>
          <a:p>
            <a:pPr>
              <a:buFont typeface="Wingdings" pitchFamily="2" charset="2"/>
              <a:buChar char="§"/>
            </a:pPr>
            <a:r>
              <a:rPr lang="en-US" b="1" u="sng" dirty="0"/>
              <a:t>Law</a:t>
            </a:r>
            <a:r>
              <a:rPr lang="en-US" dirty="0"/>
              <a:t>—a </a:t>
            </a:r>
            <a:r>
              <a:rPr lang="en-US" u="sng" dirty="0"/>
              <a:t>statement or mathematical expression </a:t>
            </a:r>
            <a:r>
              <a:rPr lang="en-US" u="sng" dirty="0" smtClean="0"/>
              <a:t>that </a:t>
            </a:r>
            <a:r>
              <a:rPr lang="en-US" dirty="0"/>
              <a:t>reliably </a:t>
            </a:r>
            <a:r>
              <a:rPr lang="en-US" u="sng" dirty="0"/>
              <a:t>describes </a:t>
            </a:r>
            <a:r>
              <a:rPr lang="en-US" u="sng" dirty="0" smtClean="0"/>
              <a:t>a natural event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Comparison: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 </a:t>
            </a:r>
            <a:r>
              <a:rPr lang="en-US" b="1" u="sng" dirty="0" smtClean="0"/>
              <a:t>hypothesis predicts what</a:t>
            </a:r>
            <a:r>
              <a:rPr lang="en-US" dirty="0" smtClean="0"/>
              <a:t> event will occur . . .</a:t>
            </a:r>
          </a:p>
          <a:p>
            <a:pPr lvl="0">
              <a:buNone/>
            </a:pPr>
            <a:r>
              <a:rPr lang="en-US" dirty="0" smtClean="0"/>
              <a:t>A </a:t>
            </a:r>
            <a:r>
              <a:rPr lang="en-US" b="1" u="sng" dirty="0" smtClean="0"/>
              <a:t>theory explains why or how</a:t>
            </a:r>
            <a:r>
              <a:rPr lang="en-US" dirty="0" smtClean="0"/>
              <a:t> an event occurs . . .</a:t>
            </a:r>
          </a:p>
          <a:p>
            <a:pPr lvl="0">
              <a:buNone/>
            </a:pPr>
            <a:r>
              <a:rPr lang="en-US" dirty="0" smtClean="0"/>
              <a:t>A </a:t>
            </a:r>
            <a:r>
              <a:rPr lang="en-US" b="1" u="sng" dirty="0" smtClean="0"/>
              <a:t>law describes the way</a:t>
            </a:r>
            <a:r>
              <a:rPr lang="en-US" dirty="0" smtClean="0"/>
              <a:t> the event occurs.</a:t>
            </a:r>
          </a:p>
          <a:p>
            <a:pPr lvl="0">
              <a:buNone/>
            </a:pPr>
            <a:endParaRPr lang="en-US" sz="1600" dirty="0"/>
          </a:p>
          <a:p>
            <a:pPr lvl="0">
              <a:buNone/>
            </a:pPr>
            <a:r>
              <a:rPr lang="en-US" dirty="0" smtClean="0"/>
              <a:t>Example:  A ball falling to the ground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iencebuddies.org/blog/graphics/2013-blog-scientific-method-engineering-design-charts-75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94" y="409575"/>
            <a:ext cx="8873412" cy="603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3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222</Words>
  <Application>Microsoft Office PowerPoint</Application>
  <PresentationFormat>On-screen Show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Hurry Up</vt:lpstr>
      <vt:lpstr>Wingdings</vt:lpstr>
      <vt:lpstr>Office Theme</vt:lpstr>
      <vt:lpstr>Scientific Method of Inquiry</vt:lpstr>
      <vt:lpstr>What is the Scientific Method?</vt:lpstr>
      <vt:lpstr>Components of the Scientific Method</vt:lpstr>
      <vt:lpstr>More on the Performing the Experiment</vt:lpstr>
      <vt:lpstr>More on the Publishing of Results</vt:lpstr>
      <vt:lpstr>KEY Comparison: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hberry</dc:creator>
  <cp:lastModifiedBy>Heather Wallace</cp:lastModifiedBy>
  <cp:revision>17</cp:revision>
  <dcterms:created xsi:type="dcterms:W3CDTF">2014-01-23T22:14:32Z</dcterms:created>
  <dcterms:modified xsi:type="dcterms:W3CDTF">2016-08-26T13:05:56Z</dcterms:modified>
</cp:coreProperties>
</file>